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67" r:id="rId3"/>
    <p:sldId id="368" r:id="rId4"/>
    <p:sldId id="369" r:id="rId5"/>
    <p:sldId id="370" r:id="rId6"/>
    <p:sldId id="371" r:id="rId7"/>
    <p:sldId id="372" r:id="rId8"/>
    <p:sldId id="373" r:id="rId9"/>
    <p:sldId id="374" r:id="rId10"/>
    <p:sldId id="379" r:id="rId11"/>
    <p:sldId id="375" r:id="rId12"/>
    <p:sldId id="376" r:id="rId13"/>
    <p:sldId id="377" r:id="rId14"/>
    <p:sldId id="378" r:id="rId15"/>
    <p:sldId id="380" r:id="rId16"/>
    <p:sldId id="381" r:id="rId17"/>
    <p:sldId id="383" r:id="rId18"/>
    <p:sldId id="382" r:id="rId19"/>
    <p:sldId id="357" r:id="rId2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Komadina" initials="MK" lastIdx="3" clrIdx="0">
    <p:extLst>
      <p:ext uri="{19B8F6BF-5375-455C-9EA6-DF929625EA0E}">
        <p15:presenceInfo xmlns:p15="http://schemas.microsoft.com/office/powerpoint/2012/main" userId="Marina Komad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FF00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Bez stila, bez rešetk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 teme 1 - Isticanj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FD0F851-EC5A-4D38-B0AD-8093EC10F338}" styleName="Svijetli stil 1 - Isticanj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Svijetli stil 1 - Isticanj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Svijetli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vijetli stil 1 - Isticanj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Svijetli stil 1 - Isticanj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Svijetli stil 1 - Isticanj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Svijetli stil 1 - Isticanj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Srednji stil 2 - Isticanj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92467" autoAdjust="0"/>
  </p:normalViewPr>
  <p:slideViewPr>
    <p:cSldViewPr snapToGrid="0">
      <p:cViewPr varScale="1">
        <p:scale>
          <a:sx n="80" d="100"/>
          <a:sy n="80" d="100"/>
        </p:scale>
        <p:origin x="77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AF9F4-265B-4CC7-BBD6-071DBBD0EEAE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2D367-8DC2-4712-9A6A-9534AAD095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765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184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195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415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840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201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666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896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351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868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006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018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746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watch?v=pbq9fetqc18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ad6bdda6-8715-4891-97c7-fc25b9bcab20/" TargetMode="External"/><Relationship Id="rId2" Type="http://schemas.openxmlformats.org/officeDocument/2006/relationships/hyperlink" Target="https://learningapps.org/watch?v=p1azcrehn1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-sfera.hr/dodatni-digitalni-sadrzaji/f8865d1a-3f8d-4dd7-8713-ad872864f9e2/" TargetMode="Externa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f8865d1a-3f8d-4dd7-8713-ad872864f9e2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50393" y="1381327"/>
            <a:ext cx="7595420" cy="1214820"/>
          </a:xfrm>
        </p:spPr>
        <p:txBody>
          <a:bodyPr>
            <a:normAutofit fontScale="90000"/>
          </a:bodyPr>
          <a:lstStyle/>
          <a:p>
            <a:r>
              <a:rPr lang="hr-HR" sz="6600" b="1">
                <a:solidFill>
                  <a:srgbClr val="FF0000"/>
                </a:solidFill>
              </a:rPr>
              <a:t>UNIT 6: </a:t>
            </a:r>
            <a:br>
              <a:rPr lang="hr-HR" sz="6600" b="1">
                <a:solidFill>
                  <a:srgbClr val="FF0000"/>
                </a:solidFill>
              </a:rPr>
            </a:br>
            <a:r>
              <a:rPr lang="hr-HR" sz="6600" b="1">
                <a:solidFill>
                  <a:srgbClr val="FF0000"/>
                </a:solidFill>
              </a:rPr>
              <a:t>Around the world</a:t>
            </a:r>
            <a:endParaRPr lang="hr-HR" sz="66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0985" y="3216790"/>
            <a:ext cx="9144000" cy="1655762"/>
          </a:xfrm>
        </p:spPr>
        <p:txBody>
          <a:bodyPr>
            <a:normAutofit fontScale="92500" lnSpcReduction="20000"/>
          </a:bodyPr>
          <a:lstStyle/>
          <a:p>
            <a:r>
              <a:rPr lang="hr-HR" sz="6600"/>
              <a:t>Not so ordinary </a:t>
            </a:r>
          </a:p>
          <a:p>
            <a:r>
              <a:rPr lang="hr-HR" sz="6600"/>
              <a:t>hobbies</a:t>
            </a:r>
            <a:endParaRPr lang="hr-HR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1384">
            <a:off x="833351" y="1589659"/>
            <a:ext cx="3363427" cy="44859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7445" y="5743575"/>
            <a:ext cx="521455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41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6862432E-A379-4414-8F02-276EB13EE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188" y="1548544"/>
            <a:ext cx="8153400" cy="3057525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CDBEDF2C-31FA-43C2-A5EB-5D762040491E}"/>
              </a:ext>
            </a:extLst>
          </p:cNvPr>
          <p:cNvSpPr txBox="1"/>
          <p:nvPr/>
        </p:nvSpPr>
        <p:spPr>
          <a:xfrm>
            <a:off x="442127" y="231112"/>
            <a:ext cx="9264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i="1">
                <a:solidFill>
                  <a:srgbClr val="92D050"/>
                </a:solidFill>
              </a:rPr>
              <a:t>Zapamti! </a:t>
            </a:r>
          </a:p>
        </p:txBody>
      </p:sp>
    </p:spTree>
    <p:extLst>
      <p:ext uri="{BB962C8B-B14F-4D97-AF65-F5344CB8AC3E}">
        <p14:creationId xmlns:p14="http://schemas.microsoft.com/office/powerpoint/2010/main" val="1276367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7FD24262-C601-4434-9CF5-601DD0825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1410"/>
            <a:ext cx="12192000" cy="3275180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D100FF00-0D1B-4DE7-9ECF-1BB9E20C198E}"/>
              </a:ext>
            </a:extLst>
          </p:cNvPr>
          <p:cNvSpPr txBox="1"/>
          <p:nvPr/>
        </p:nvSpPr>
        <p:spPr>
          <a:xfrm>
            <a:off x="2481943" y="2763297"/>
            <a:ext cx="1567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92D050"/>
                </a:solidFill>
              </a:rPr>
              <a:t>plays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7E8A8413-8FEC-417A-911C-678F41B449BF}"/>
              </a:ext>
            </a:extLst>
          </p:cNvPr>
          <p:cNvSpPr txBox="1"/>
          <p:nvPr/>
        </p:nvSpPr>
        <p:spPr>
          <a:xfrm>
            <a:off x="6745797" y="2763297"/>
            <a:ext cx="1567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92D050"/>
                </a:solidFill>
              </a:rPr>
              <a:t>is playing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734553E6-EAC9-4646-B382-3714E98A6C7D}"/>
              </a:ext>
            </a:extLst>
          </p:cNvPr>
          <p:cNvSpPr txBox="1"/>
          <p:nvPr/>
        </p:nvSpPr>
        <p:spPr>
          <a:xfrm>
            <a:off x="7646796" y="3224962"/>
            <a:ext cx="1567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92D050"/>
                </a:solidFill>
              </a:rPr>
              <a:t>is riding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C0D7CCDD-3174-41DA-B901-288E0A790F61}"/>
              </a:ext>
            </a:extLst>
          </p:cNvPr>
          <p:cNvSpPr txBox="1"/>
          <p:nvPr/>
        </p:nvSpPr>
        <p:spPr>
          <a:xfrm>
            <a:off x="7264958" y="3655306"/>
            <a:ext cx="1567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92D050"/>
                </a:solidFill>
              </a:rPr>
              <a:t>is crossing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D12E13D9-171F-46EE-A893-BA72889C8A78}"/>
              </a:ext>
            </a:extLst>
          </p:cNvPr>
          <p:cNvSpPr txBox="1"/>
          <p:nvPr/>
        </p:nvSpPr>
        <p:spPr>
          <a:xfrm>
            <a:off x="7455877" y="4080067"/>
            <a:ext cx="1567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92D050"/>
                </a:solidFill>
              </a:rPr>
              <a:t>is taking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E5833E72-4912-4048-99AB-9B34C7BC26C3}"/>
              </a:ext>
            </a:extLst>
          </p:cNvPr>
          <p:cNvSpPr txBox="1"/>
          <p:nvPr/>
        </p:nvSpPr>
        <p:spPr>
          <a:xfrm>
            <a:off x="6863025" y="4503652"/>
            <a:ext cx="1567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92D050"/>
                </a:solidFill>
              </a:rPr>
              <a:t>is diving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E981B579-53A3-42A9-B568-30F0F883EFFA}"/>
              </a:ext>
            </a:extLst>
          </p:cNvPr>
          <p:cNvSpPr txBox="1"/>
          <p:nvPr/>
        </p:nvSpPr>
        <p:spPr>
          <a:xfrm>
            <a:off x="2481943" y="3224961"/>
            <a:ext cx="1567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92D050"/>
                </a:solidFill>
              </a:rPr>
              <a:t>reads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E033AA83-240B-4C61-9B15-52D8D10E9E1A}"/>
              </a:ext>
            </a:extLst>
          </p:cNvPr>
          <p:cNvSpPr txBox="1"/>
          <p:nvPr/>
        </p:nvSpPr>
        <p:spPr>
          <a:xfrm>
            <a:off x="2719754" y="3655306"/>
            <a:ext cx="1567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92D050"/>
                </a:solidFill>
              </a:rPr>
              <a:t>goes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DAD0D53F-AA1D-4F71-B863-C9340B8B4126}"/>
              </a:ext>
            </a:extLst>
          </p:cNvPr>
          <p:cNvSpPr txBox="1"/>
          <p:nvPr/>
        </p:nvSpPr>
        <p:spPr>
          <a:xfrm>
            <a:off x="2753249" y="4080066"/>
            <a:ext cx="1567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92D050"/>
                </a:solidFill>
              </a:rPr>
              <a:t>works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F128A616-4F82-4A54-B1A2-D8EC28B323A6}"/>
              </a:ext>
            </a:extLst>
          </p:cNvPr>
          <p:cNvSpPr txBox="1"/>
          <p:nvPr/>
        </p:nvSpPr>
        <p:spPr>
          <a:xfrm>
            <a:off x="2542233" y="4479327"/>
            <a:ext cx="1567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92D050"/>
                </a:solidFill>
              </a:rPr>
              <a:t>helps</a:t>
            </a:r>
          </a:p>
        </p:txBody>
      </p:sp>
    </p:spTree>
    <p:extLst>
      <p:ext uri="{BB962C8B-B14F-4D97-AF65-F5344CB8AC3E}">
        <p14:creationId xmlns:p14="http://schemas.microsoft.com/office/powerpoint/2010/main" val="184623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B1D6A122-218F-4826-ADB2-CA0CA5D47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81282" cy="685800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3660BD6C-EF66-4C37-9304-854806B7002D}"/>
              </a:ext>
            </a:extLst>
          </p:cNvPr>
          <p:cNvSpPr txBox="1"/>
          <p:nvPr/>
        </p:nvSpPr>
        <p:spPr>
          <a:xfrm>
            <a:off x="5586884" y="361741"/>
            <a:ext cx="6039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Workbook</a:t>
            </a:r>
            <a:r>
              <a:rPr lang="hr-HR" sz="2800" dirty="0"/>
              <a:t> p. 67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1D9EFCE5-3B00-46E9-846B-0DD7C5D8F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13" y="1166393"/>
            <a:ext cx="10634505" cy="5400205"/>
          </a:xfrm>
          <a:prstGeom prst="rect">
            <a:avLst/>
          </a:prstGeom>
          <a:ln w="47625">
            <a:solidFill>
              <a:srgbClr val="C00000"/>
            </a:solidFill>
          </a:ln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3C2D19B5-CEBA-4273-BF45-8B9334D75BAA}"/>
              </a:ext>
            </a:extLst>
          </p:cNvPr>
          <p:cNvSpPr txBox="1"/>
          <p:nvPr/>
        </p:nvSpPr>
        <p:spPr>
          <a:xfrm>
            <a:off x="5586884" y="1949380"/>
            <a:ext cx="23714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>
                <a:solidFill>
                  <a:srgbClr val="92D050"/>
                </a:solidFill>
              </a:rPr>
              <a:t>today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12BC3704-0F65-411B-A845-8B44C4AE4005}"/>
              </a:ext>
            </a:extLst>
          </p:cNvPr>
          <p:cNvSpPr txBox="1"/>
          <p:nvPr/>
        </p:nvSpPr>
        <p:spPr>
          <a:xfrm>
            <a:off x="5586883" y="2377793"/>
            <a:ext cx="23714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>
                <a:solidFill>
                  <a:srgbClr val="92D050"/>
                </a:solidFill>
              </a:rPr>
              <a:t>every day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1FDC09A1-9747-4E95-8C6B-C2D7EAE31FB3}"/>
              </a:ext>
            </a:extLst>
          </p:cNvPr>
          <p:cNvSpPr txBox="1"/>
          <p:nvPr/>
        </p:nvSpPr>
        <p:spPr>
          <a:xfrm>
            <a:off x="3215472" y="3224810"/>
            <a:ext cx="23714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>
                <a:solidFill>
                  <a:srgbClr val="92D050"/>
                </a:solidFill>
              </a:rPr>
              <a:t>Every morning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F8137C5B-0505-4858-B726-F59A5ADD905B}"/>
              </a:ext>
            </a:extLst>
          </p:cNvPr>
          <p:cNvSpPr txBox="1"/>
          <p:nvPr/>
        </p:nvSpPr>
        <p:spPr>
          <a:xfrm>
            <a:off x="1596579" y="3579384"/>
            <a:ext cx="23714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>
                <a:solidFill>
                  <a:srgbClr val="92D050"/>
                </a:solidFill>
              </a:rPr>
              <a:t>This morning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A8600EBC-66B0-41BB-8380-12087FC69D42}"/>
              </a:ext>
            </a:extLst>
          </p:cNvPr>
          <p:cNvSpPr txBox="1"/>
          <p:nvPr/>
        </p:nvSpPr>
        <p:spPr>
          <a:xfrm>
            <a:off x="3215472" y="4472195"/>
            <a:ext cx="23714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>
                <a:solidFill>
                  <a:srgbClr val="92D050"/>
                </a:solidFill>
              </a:rPr>
              <a:t>Every evening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4EDD16E0-ABDD-49D0-9FCF-0939F358D35D}"/>
              </a:ext>
            </a:extLst>
          </p:cNvPr>
          <p:cNvSpPr txBox="1"/>
          <p:nvPr/>
        </p:nvSpPr>
        <p:spPr>
          <a:xfrm>
            <a:off x="2945841" y="4826769"/>
            <a:ext cx="23714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>
                <a:solidFill>
                  <a:srgbClr val="92D050"/>
                </a:solidFill>
              </a:rPr>
              <a:t>now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93152F0E-B32E-4280-BA8B-0FEB95E41DA7}"/>
              </a:ext>
            </a:extLst>
          </p:cNvPr>
          <p:cNvSpPr txBox="1"/>
          <p:nvPr/>
        </p:nvSpPr>
        <p:spPr>
          <a:xfrm>
            <a:off x="7176198" y="5653725"/>
            <a:ext cx="23714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>
                <a:solidFill>
                  <a:srgbClr val="92D050"/>
                </a:solidFill>
              </a:rPr>
              <a:t>at the moment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AFC3355F-AE55-418E-8D35-086872048B5F}"/>
              </a:ext>
            </a:extLst>
          </p:cNvPr>
          <p:cNvSpPr txBox="1"/>
          <p:nvPr/>
        </p:nvSpPr>
        <p:spPr>
          <a:xfrm>
            <a:off x="5317252" y="6012370"/>
            <a:ext cx="23714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>
                <a:solidFill>
                  <a:srgbClr val="92D050"/>
                </a:solidFill>
              </a:rPr>
              <a:t>usually</a:t>
            </a:r>
          </a:p>
        </p:txBody>
      </p:sp>
    </p:spTree>
    <p:extLst>
      <p:ext uri="{BB962C8B-B14F-4D97-AF65-F5344CB8AC3E}">
        <p14:creationId xmlns:p14="http://schemas.microsoft.com/office/powerpoint/2010/main" val="109210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41BEA90D-0E60-420C-8685-AC14EAB30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80" y="1004992"/>
            <a:ext cx="10372725" cy="4486275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3564F6F2-4DE6-4AEA-8559-D611C0A878FC}"/>
              </a:ext>
            </a:extLst>
          </p:cNvPr>
          <p:cNvSpPr txBox="1"/>
          <p:nvPr/>
        </p:nvSpPr>
        <p:spPr>
          <a:xfrm>
            <a:off x="4963886" y="1838848"/>
            <a:ext cx="36073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>
                <a:solidFill>
                  <a:srgbClr val="92D050"/>
                </a:solidFill>
              </a:rPr>
              <a:t>delivers mail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A6448F09-EE69-4B31-BC3D-82D3735CB18C}"/>
              </a:ext>
            </a:extLst>
          </p:cNvPr>
          <p:cNvSpPr txBox="1"/>
          <p:nvPr/>
        </p:nvSpPr>
        <p:spPr>
          <a:xfrm>
            <a:off x="3518598" y="2249192"/>
            <a:ext cx="36073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>
                <a:solidFill>
                  <a:srgbClr val="92D050"/>
                </a:solidFill>
              </a:rPr>
              <a:t>he is washing his car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3E7065E8-F5C0-41FE-8A96-20F9F7DEC8AA}"/>
              </a:ext>
            </a:extLst>
          </p:cNvPr>
          <p:cNvSpPr txBox="1"/>
          <p:nvPr/>
        </p:nvSpPr>
        <p:spPr>
          <a:xfrm>
            <a:off x="6096000" y="2741635"/>
            <a:ext cx="36073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>
                <a:solidFill>
                  <a:srgbClr val="92D050"/>
                </a:solidFill>
              </a:rPr>
              <a:t>takes photos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E744E4F2-749F-400F-8875-741269E4E168}"/>
              </a:ext>
            </a:extLst>
          </p:cNvPr>
          <p:cNvSpPr txBox="1"/>
          <p:nvPr/>
        </p:nvSpPr>
        <p:spPr>
          <a:xfrm>
            <a:off x="3003620" y="3151979"/>
            <a:ext cx="36073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>
                <a:solidFill>
                  <a:srgbClr val="92D050"/>
                </a:solidFill>
              </a:rPr>
              <a:t>she is singing in a choir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7059F6B6-5F58-4859-AC98-EF0D7EC3B224}"/>
              </a:ext>
            </a:extLst>
          </p:cNvPr>
          <p:cNvSpPr txBox="1"/>
          <p:nvPr/>
        </p:nvSpPr>
        <p:spPr>
          <a:xfrm>
            <a:off x="5322277" y="3605501"/>
            <a:ext cx="36073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>
                <a:solidFill>
                  <a:srgbClr val="92D050"/>
                </a:solidFill>
              </a:rPr>
              <a:t>fixes people’s teeth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4096E220-059B-4740-BDAF-D77F89EC9809}"/>
              </a:ext>
            </a:extLst>
          </p:cNvPr>
          <p:cNvSpPr txBox="1"/>
          <p:nvPr/>
        </p:nvSpPr>
        <p:spPr>
          <a:xfrm>
            <a:off x="3230807" y="4055941"/>
            <a:ext cx="36073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>
                <a:solidFill>
                  <a:srgbClr val="92D050"/>
                </a:solidFill>
              </a:rPr>
              <a:t>he is reading a book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E0C7C946-FE8E-4244-B2D1-44B46F848480}"/>
              </a:ext>
            </a:extLst>
          </p:cNvPr>
          <p:cNvSpPr txBox="1"/>
          <p:nvPr/>
        </p:nvSpPr>
        <p:spPr>
          <a:xfrm>
            <a:off x="5060314" y="4548384"/>
            <a:ext cx="36073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>
                <a:solidFill>
                  <a:srgbClr val="92D050"/>
                </a:solidFill>
              </a:rPr>
              <a:t>helps patients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279CBBC3-D79E-4FA0-9F30-341DF6E03816}"/>
              </a:ext>
            </a:extLst>
          </p:cNvPr>
          <p:cNvSpPr txBox="1"/>
          <p:nvPr/>
        </p:nvSpPr>
        <p:spPr>
          <a:xfrm>
            <a:off x="3438211" y="4970721"/>
            <a:ext cx="36073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>
                <a:solidFill>
                  <a:srgbClr val="92D050"/>
                </a:solidFill>
              </a:rPr>
              <a:t>she is helping her mum</a:t>
            </a:r>
          </a:p>
        </p:txBody>
      </p:sp>
    </p:spTree>
    <p:extLst>
      <p:ext uri="{BB962C8B-B14F-4D97-AF65-F5344CB8AC3E}">
        <p14:creationId xmlns:p14="http://schemas.microsoft.com/office/powerpoint/2010/main" val="384134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16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EAC90929-B5A4-4154-BCB1-6E1E22B57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88958" cy="685800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1B35284D-F3ED-46E8-A719-24C7C43DA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34" y="946869"/>
            <a:ext cx="7461010" cy="4953453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370ECC9F-7A97-4DB7-BD77-5E736693C67A}"/>
              </a:ext>
            </a:extLst>
          </p:cNvPr>
          <p:cNvSpPr txBox="1"/>
          <p:nvPr/>
        </p:nvSpPr>
        <p:spPr>
          <a:xfrm>
            <a:off x="8098971" y="1286190"/>
            <a:ext cx="3677697" cy="2092881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hr-HR" sz="2600" dirty="0" err="1"/>
              <a:t>Describe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pictures</a:t>
            </a:r>
            <a:r>
              <a:rPr lang="hr-HR" sz="2600" dirty="0"/>
              <a:t>.</a:t>
            </a:r>
          </a:p>
          <a:p>
            <a:r>
              <a:rPr lang="hr-HR" sz="2600" dirty="0"/>
              <a:t> </a:t>
            </a:r>
            <a:endParaRPr lang="hr-HR" sz="2600" i="1" dirty="0"/>
          </a:p>
          <a:p>
            <a:r>
              <a:rPr lang="hr-HR" sz="2600" dirty="0" err="1"/>
              <a:t>What</a:t>
            </a:r>
            <a:r>
              <a:rPr lang="hr-HR" sz="2600" dirty="0"/>
              <a:t> are </a:t>
            </a:r>
            <a:r>
              <a:rPr lang="hr-HR" sz="2600" dirty="0" err="1"/>
              <a:t>they</a:t>
            </a:r>
            <a:r>
              <a:rPr lang="hr-HR" sz="2600" dirty="0"/>
              <a:t>  </a:t>
            </a:r>
            <a:r>
              <a:rPr lang="hr-HR" sz="2600" dirty="0" err="1"/>
              <a:t>wearing</a:t>
            </a:r>
            <a:r>
              <a:rPr lang="hr-HR" sz="2600" dirty="0"/>
              <a:t>?</a:t>
            </a:r>
          </a:p>
          <a:p>
            <a:r>
              <a:rPr lang="hr-HR" sz="2600" dirty="0"/>
              <a:t> </a:t>
            </a:r>
          </a:p>
          <a:p>
            <a:r>
              <a:rPr lang="hr-HR" sz="2600" dirty="0" err="1"/>
              <a:t>What</a:t>
            </a:r>
            <a:r>
              <a:rPr lang="hr-HR" sz="2600" dirty="0"/>
              <a:t> are </a:t>
            </a:r>
            <a:r>
              <a:rPr lang="hr-HR" sz="2600" dirty="0" err="1"/>
              <a:t>they</a:t>
            </a:r>
            <a:r>
              <a:rPr lang="hr-HR" sz="2600" dirty="0"/>
              <a:t> </a:t>
            </a:r>
            <a:r>
              <a:rPr lang="hr-HR" sz="2600" dirty="0" err="1"/>
              <a:t>doing</a:t>
            </a:r>
            <a:r>
              <a:rPr lang="hr-HR" sz="26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25960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EFB806F8-C51A-463B-92B5-3E790D559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25" y="1873641"/>
            <a:ext cx="11353800" cy="485775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6FA54D9E-9F61-4A37-9057-5C7E5204F84A}"/>
              </a:ext>
            </a:extLst>
          </p:cNvPr>
          <p:cNvSpPr txBox="1"/>
          <p:nvPr/>
        </p:nvSpPr>
        <p:spPr>
          <a:xfrm>
            <a:off x="281354" y="180870"/>
            <a:ext cx="1162594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600" dirty="0"/>
              <a:t>Use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information</a:t>
            </a:r>
            <a:r>
              <a:rPr lang="hr-HR" sz="2600" dirty="0"/>
              <a:t> </a:t>
            </a:r>
            <a:r>
              <a:rPr lang="hr-HR" sz="2600" dirty="0" err="1"/>
              <a:t>from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chart</a:t>
            </a:r>
            <a:r>
              <a:rPr lang="hr-HR" sz="2600" dirty="0"/>
              <a:t> </a:t>
            </a:r>
            <a:r>
              <a:rPr lang="hr-HR" sz="2600" dirty="0" err="1"/>
              <a:t>and</a:t>
            </a:r>
            <a:r>
              <a:rPr lang="hr-HR" sz="2600" dirty="0"/>
              <a:t> </a:t>
            </a:r>
            <a:r>
              <a:rPr lang="hr-HR" sz="2600" dirty="0" err="1"/>
              <a:t>write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sentences</a:t>
            </a:r>
            <a:r>
              <a:rPr lang="hr-HR" sz="2600" dirty="0"/>
              <a:t> </a:t>
            </a:r>
            <a:r>
              <a:rPr lang="hr-HR" sz="2600" dirty="0" err="1"/>
              <a:t>about</a:t>
            </a:r>
            <a:r>
              <a:rPr lang="hr-HR" sz="2600" dirty="0"/>
              <a:t> Tia </a:t>
            </a:r>
            <a:r>
              <a:rPr lang="hr-HR" sz="2600" dirty="0" err="1"/>
              <a:t>and</a:t>
            </a:r>
            <a:r>
              <a:rPr lang="hr-HR" sz="2600" dirty="0"/>
              <a:t> </a:t>
            </a:r>
            <a:r>
              <a:rPr lang="hr-HR" sz="2600" dirty="0" err="1"/>
              <a:t>her</a:t>
            </a:r>
            <a:r>
              <a:rPr lang="hr-HR" sz="2600" dirty="0"/>
              <a:t> </a:t>
            </a:r>
            <a:r>
              <a:rPr lang="hr-HR" sz="2600" dirty="0" err="1"/>
              <a:t>family</a:t>
            </a:r>
            <a:r>
              <a:rPr lang="hr-HR" sz="2600" dirty="0"/>
              <a:t>/</a:t>
            </a:r>
            <a:r>
              <a:rPr lang="hr-HR" sz="2600" dirty="0" err="1"/>
              <a:t>friends</a:t>
            </a:r>
            <a:r>
              <a:rPr lang="hr-HR" sz="2600" dirty="0"/>
              <a:t> </a:t>
            </a:r>
            <a:r>
              <a:rPr lang="hr-HR" sz="2600" dirty="0" err="1"/>
              <a:t>in</a:t>
            </a:r>
            <a:r>
              <a:rPr lang="hr-HR" sz="2600" dirty="0"/>
              <a:t> </a:t>
            </a:r>
            <a:r>
              <a:rPr lang="hr-HR" sz="2600" dirty="0" err="1"/>
              <a:t>your</a:t>
            </a:r>
            <a:r>
              <a:rPr lang="hr-HR" sz="2600" dirty="0"/>
              <a:t> </a:t>
            </a:r>
            <a:r>
              <a:rPr lang="hr-HR" sz="2600" dirty="0" err="1"/>
              <a:t>notebook</a:t>
            </a:r>
            <a:r>
              <a:rPr lang="hr-HR" sz="2600" dirty="0"/>
              <a:t>.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1DEAFF6E-FF00-4110-AE2F-CCF941D51582}"/>
              </a:ext>
            </a:extLst>
          </p:cNvPr>
          <p:cNvSpPr txBox="1"/>
          <p:nvPr/>
        </p:nvSpPr>
        <p:spPr>
          <a:xfrm>
            <a:off x="868555" y="1073422"/>
            <a:ext cx="112386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600" i="1" dirty="0">
                <a:hlinkClick r:id="rId3"/>
              </a:rPr>
              <a:t>https://learningapps.org/watch?v=pbq9fetqc18</a:t>
            </a:r>
            <a:r>
              <a:rPr lang="hr-HR" sz="26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614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310BAB06-CD2B-4AF7-807C-9B23EA20A551}"/>
              </a:ext>
            </a:extLst>
          </p:cNvPr>
          <p:cNvSpPr txBox="1"/>
          <p:nvPr/>
        </p:nvSpPr>
        <p:spPr>
          <a:xfrm>
            <a:off x="381837" y="211015"/>
            <a:ext cx="11043139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PROJECT TIME!</a:t>
            </a:r>
          </a:p>
          <a:p>
            <a:endParaRPr lang="hr-HR" b="1" dirty="0"/>
          </a:p>
          <a:p>
            <a:r>
              <a:rPr lang="hr-HR" sz="2600" dirty="0" err="1"/>
              <a:t>Look</a:t>
            </a:r>
            <a:r>
              <a:rPr lang="hr-HR" sz="2600" dirty="0"/>
              <a:t> </a:t>
            </a:r>
            <a:r>
              <a:rPr lang="hr-HR" sz="2600" dirty="0" err="1"/>
              <a:t>around</a:t>
            </a:r>
            <a:r>
              <a:rPr lang="hr-HR" sz="2600" dirty="0"/>
              <a:t> </a:t>
            </a:r>
            <a:r>
              <a:rPr lang="hr-HR" sz="2600" dirty="0" err="1"/>
              <a:t>yourself</a:t>
            </a:r>
            <a:r>
              <a:rPr lang="hr-HR" sz="2600" dirty="0"/>
              <a:t>. </a:t>
            </a:r>
            <a:r>
              <a:rPr lang="hr-HR" sz="2600" dirty="0" err="1"/>
              <a:t>What</a:t>
            </a:r>
            <a:r>
              <a:rPr lang="hr-HR" sz="2600" dirty="0"/>
              <a:t> are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people</a:t>
            </a:r>
            <a:r>
              <a:rPr lang="hr-HR" sz="2600" dirty="0"/>
              <a:t> </a:t>
            </a:r>
            <a:r>
              <a:rPr lang="hr-HR" sz="2600" dirty="0" err="1"/>
              <a:t>that</a:t>
            </a:r>
            <a:r>
              <a:rPr lang="hr-HR" sz="2600" dirty="0"/>
              <a:t> </a:t>
            </a:r>
            <a:r>
              <a:rPr lang="hr-HR" sz="2600" dirty="0" err="1"/>
              <a:t>you</a:t>
            </a:r>
            <a:r>
              <a:rPr lang="hr-HR" sz="2600" dirty="0"/>
              <a:t> </a:t>
            </a:r>
            <a:r>
              <a:rPr lang="hr-HR" sz="2600" dirty="0" err="1"/>
              <a:t>see</a:t>
            </a:r>
            <a:r>
              <a:rPr lang="hr-HR" sz="2600" dirty="0"/>
              <a:t> </a:t>
            </a:r>
            <a:r>
              <a:rPr lang="hr-HR" sz="2600" dirty="0" err="1"/>
              <a:t>doing</a:t>
            </a:r>
            <a:r>
              <a:rPr lang="hr-HR" sz="2600" dirty="0"/>
              <a:t> </a:t>
            </a:r>
            <a:r>
              <a:rPr lang="hr-HR" sz="2600" dirty="0" err="1"/>
              <a:t>right</a:t>
            </a:r>
            <a:r>
              <a:rPr lang="hr-HR" sz="2600" dirty="0"/>
              <a:t> </a:t>
            </a:r>
            <a:r>
              <a:rPr lang="hr-HR" sz="2600" dirty="0" err="1"/>
              <a:t>now</a:t>
            </a:r>
            <a:r>
              <a:rPr lang="hr-HR" sz="2600" dirty="0"/>
              <a:t>? </a:t>
            </a:r>
          </a:p>
          <a:p>
            <a:r>
              <a:rPr lang="hr-HR" sz="2600" dirty="0" err="1"/>
              <a:t>What</a:t>
            </a:r>
            <a:r>
              <a:rPr lang="hr-HR" sz="2600" dirty="0"/>
              <a:t> do </a:t>
            </a:r>
            <a:r>
              <a:rPr lang="hr-HR" sz="2600" dirty="0" err="1"/>
              <a:t>they</a:t>
            </a:r>
            <a:r>
              <a:rPr lang="hr-HR" sz="2600" dirty="0"/>
              <a:t> </a:t>
            </a:r>
            <a:r>
              <a:rPr lang="hr-HR" sz="2600" dirty="0" err="1"/>
              <a:t>usually</a:t>
            </a:r>
            <a:r>
              <a:rPr lang="hr-HR" sz="2600" dirty="0"/>
              <a:t> do? </a:t>
            </a:r>
            <a:r>
              <a:rPr lang="hr-HR" sz="2600" dirty="0" err="1"/>
              <a:t>Imagine</a:t>
            </a:r>
            <a:r>
              <a:rPr lang="hr-HR" sz="2600" dirty="0"/>
              <a:t> </a:t>
            </a:r>
            <a:r>
              <a:rPr lang="hr-HR" sz="2600" dirty="0" err="1"/>
              <a:t>you</a:t>
            </a:r>
            <a:r>
              <a:rPr lang="hr-HR" sz="2600" dirty="0"/>
              <a:t> are a reporter.</a:t>
            </a:r>
          </a:p>
          <a:p>
            <a:r>
              <a:rPr lang="hr-HR" sz="2600" dirty="0"/>
              <a:t> </a:t>
            </a:r>
            <a:r>
              <a:rPr lang="hr-HR" sz="2600" dirty="0" err="1"/>
              <a:t>Find</a:t>
            </a:r>
            <a:r>
              <a:rPr lang="hr-HR" sz="2600" dirty="0"/>
              <a:t> 8 </a:t>
            </a:r>
            <a:r>
              <a:rPr lang="hr-HR" sz="2600" dirty="0" err="1"/>
              <a:t>people</a:t>
            </a:r>
            <a:r>
              <a:rPr lang="hr-HR" sz="2600" dirty="0"/>
              <a:t> </a:t>
            </a:r>
            <a:r>
              <a:rPr lang="hr-HR" sz="2600" dirty="0" err="1"/>
              <a:t>who</a:t>
            </a:r>
            <a:r>
              <a:rPr lang="hr-HR" sz="2600" dirty="0"/>
              <a:t> are </a:t>
            </a:r>
            <a:r>
              <a:rPr lang="hr-HR" sz="2600" dirty="0" err="1"/>
              <a:t>doing</a:t>
            </a:r>
            <a:r>
              <a:rPr lang="hr-HR" sz="2600" dirty="0"/>
              <a:t> </a:t>
            </a:r>
            <a:r>
              <a:rPr lang="hr-HR" sz="2600" dirty="0" err="1"/>
              <a:t>different</a:t>
            </a:r>
            <a:r>
              <a:rPr lang="hr-HR" sz="2600" dirty="0"/>
              <a:t> </a:t>
            </a:r>
            <a:r>
              <a:rPr lang="hr-HR" sz="2600" dirty="0" err="1"/>
              <a:t>things</a:t>
            </a:r>
            <a:r>
              <a:rPr lang="hr-HR" sz="2600" dirty="0"/>
              <a:t> </a:t>
            </a:r>
            <a:r>
              <a:rPr lang="hr-HR" sz="2600" dirty="0" err="1"/>
              <a:t>and</a:t>
            </a:r>
            <a:r>
              <a:rPr lang="hr-HR" sz="2600" dirty="0"/>
              <a:t> interview </a:t>
            </a:r>
            <a:r>
              <a:rPr lang="hr-HR" sz="2600" dirty="0" err="1"/>
              <a:t>them</a:t>
            </a:r>
            <a:r>
              <a:rPr lang="hr-HR" sz="2600" dirty="0"/>
              <a:t>. </a:t>
            </a:r>
          </a:p>
          <a:p>
            <a:endParaRPr lang="hr-HR" sz="2600" dirty="0"/>
          </a:p>
          <a:p>
            <a:r>
              <a:rPr lang="hr-HR" sz="2600" dirty="0" err="1"/>
              <a:t>Write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sentences</a:t>
            </a:r>
            <a:r>
              <a:rPr lang="hr-HR" sz="2600" dirty="0"/>
              <a:t> </a:t>
            </a:r>
            <a:r>
              <a:rPr lang="hr-HR" sz="2600" dirty="0" err="1"/>
              <a:t>about</a:t>
            </a:r>
            <a:r>
              <a:rPr lang="hr-HR" sz="2600" dirty="0"/>
              <a:t> </a:t>
            </a:r>
            <a:r>
              <a:rPr lang="hr-HR" sz="2600" dirty="0" err="1"/>
              <a:t>them</a:t>
            </a:r>
            <a:r>
              <a:rPr lang="hr-HR" sz="2600" dirty="0"/>
              <a:t> </a:t>
            </a:r>
            <a:r>
              <a:rPr lang="hr-HR" sz="2600" dirty="0" err="1"/>
              <a:t>and</a:t>
            </a:r>
            <a:r>
              <a:rPr lang="hr-HR" sz="2600" dirty="0"/>
              <a:t> </a:t>
            </a:r>
            <a:r>
              <a:rPr lang="hr-HR" sz="2600" dirty="0" err="1"/>
              <a:t>draw</a:t>
            </a:r>
            <a:r>
              <a:rPr lang="hr-HR" sz="2600" dirty="0"/>
              <a:t> </a:t>
            </a:r>
            <a:r>
              <a:rPr lang="hr-HR" sz="2600" dirty="0" err="1"/>
              <a:t>people</a:t>
            </a:r>
            <a:r>
              <a:rPr lang="hr-HR" sz="2600" dirty="0"/>
              <a:t> </a:t>
            </a:r>
            <a:r>
              <a:rPr lang="hr-HR" sz="2600" dirty="0" err="1"/>
              <a:t>or</a:t>
            </a:r>
            <a:r>
              <a:rPr lang="hr-HR" sz="2600" dirty="0"/>
              <a:t> </a:t>
            </a:r>
            <a:r>
              <a:rPr lang="hr-HR" sz="2600" dirty="0" err="1"/>
              <a:t>symbols</a:t>
            </a:r>
            <a:r>
              <a:rPr lang="hr-HR" sz="2600" dirty="0"/>
              <a:t> </a:t>
            </a:r>
            <a:r>
              <a:rPr lang="hr-HR" sz="2600" dirty="0" err="1"/>
              <a:t>which</a:t>
            </a:r>
            <a:r>
              <a:rPr lang="hr-HR" sz="2600" dirty="0"/>
              <a:t> show </a:t>
            </a:r>
            <a:r>
              <a:rPr lang="hr-HR" sz="2600" dirty="0" err="1"/>
              <a:t>what</a:t>
            </a:r>
            <a:r>
              <a:rPr lang="hr-HR" sz="2600" dirty="0"/>
              <a:t> </a:t>
            </a:r>
            <a:r>
              <a:rPr lang="hr-HR" sz="2600" dirty="0" err="1"/>
              <a:t>they</a:t>
            </a:r>
            <a:r>
              <a:rPr lang="hr-HR" sz="2600" dirty="0"/>
              <a:t> are </a:t>
            </a:r>
            <a:r>
              <a:rPr lang="hr-HR" sz="2600" dirty="0" err="1"/>
              <a:t>doing</a:t>
            </a:r>
            <a:r>
              <a:rPr lang="hr-HR" sz="2600" dirty="0"/>
              <a:t> at </a:t>
            </a:r>
            <a:r>
              <a:rPr lang="hr-HR" sz="2600" dirty="0" err="1"/>
              <a:t>that</a:t>
            </a:r>
            <a:r>
              <a:rPr lang="hr-HR" sz="2600" dirty="0"/>
              <a:t> moment </a:t>
            </a:r>
            <a:r>
              <a:rPr lang="hr-HR" sz="2600" dirty="0" err="1"/>
              <a:t>or</a:t>
            </a:r>
            <a:r>
              <a:rPr lang="hr-HR" sz="2600" dirty="0"/>
              <a:t> </a:t>
            </a:r>
            <a:r>
              <a:rPr lang="hr-HR" sz="2600" dirty="0" err="1"/>
              <a:t>what</a:t>
            </a:r>
            <a:r>
              <a:rPr lang="hr-HR" sz="2600" dirty="0"/>
              <a:t> </a:t>
            </a:r>
            <a:r>
              <a:rPr lang="hr-HR" sz="2600" dirty="0" err="1"/>
              <a:t>they</a:t>
            </a:r>
            <a:r>
              <a:rPr lang="hr-HR" sz="2600" dirty="0"/>
              <a:t> </a:t>
            </a:r>
            <a:r>
              <a:rPr lang="hr-HR" sz="2600" dirty="0" err="1"/>
              <a:t>usually</a:t>
            </a:r>
            <a:r>
              <a:rPr lang="hr-HR" sz="2600" dirty="0"/>
              <a:t> do.</a:t>
            </a:r>
          </a:p>
          <a:p>
            <a:endParaRPr lang="hr-HR" sz="2600" dirty="0"/>
          </a:p>
          <a:p>
            <a:endParaRPr lang="hr-HR" sz="2600" i="1" dirty="0"/>
          </a:p>
          <a:p>
            <a:r>
              <a:rPr lang="hr-HR" sz="2600" i="1" dirty="0" err="1"/>
              <a:t>Present</a:t>
            </a:r>
            <a:r>
              <a:rPr lang="hr-HR" sz="2600" i="1" dirty="0"/>
              <a:t> </a:t>
            </a:r>
            <a:r>
              <a:rPr lang="hr-HR" sz="2600" i="1" dirty="0" err="1"/>
              <a:t>your</a:t>
            </a:r>
            <a:r>
              <a:rPr lang="hr-HR" sz="2600" i="1" dirty="0"/>
              <a:t> </a:t>
            </a:r>
            <a:r>
              <a:rPr lang="hr-HR" sz="2600" i="1" dirty="0" err="1"/>
              <a:t>work</a:t>
            </a:r>
            <a:r>
              <a:rPr lang="hr-HR" sz="2600" i="1" dirty="0"/>
              <a:t> to </a:t>
            </a:r>
            <a:r>
              <a:rPr lang="hr-HR" sz="2600" i="1" dirty="0" err="1"/>
              <a:t>your</a:t>
            </a:r>
            <a:r>
              <a:rPr lang="hr-HR" sz="2600" i="1" dirty="0"/>
              <a:t> </a:t>
            </a:r>
            <a:r>
              <a:rPr lang="hr-HR" sz="2600" i="1" dirty="0" err="1"/>
              <a:t>classmates</a:t>
            </a:r>
            <a:r>
              <a:rPr lang="hr-HR" sz="2600" i="1" dirty="0"/>
              <a:t>.</a:t>
            </a:r>
          </a:p>
          <a:p>
            <a:endParaRPr lang="hr-HR" b="1" i="1" dirty="0"/>
          </a:p>
          <a:p>
            <a:endParaRPr lang="hr-HR" b="1" dirty="0"/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58C261DA-8930-44D4-BF87-21BF49D386C2}"/>
              </a:ext>
            </a:extLst>
          </p:cNvPr>
          <p:cNvSpPr/>
          <p:nvPr/>
        </p:nvSpPr>
        <p:spPr>
          <a:xfrm>
            <a:off x="301451" y="884255"/>
            <a:ext cx="11224008" cy="5446207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020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B1D6A122-218F-4826-ADB2-CA0CA5D47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81282" cy="685800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3660BD6C-EF66-4C37-9304-854806B7002D}"/>
              </a:ext>
            </a:extLst>
          </p:cNvPr>
          <p:cNvSpPr txBox="1"/>
          <p:nvPr/>
        </p:nvSpPr>
        <p:spPr>
          <a:xfrm>
            <a:off x="5586884" y="361741"/>
            <a:ext cx="6039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Workbook</a:t>
            </a:r>
            <a:r>
              <a:rPr lang="hr-HR" sz="2800" dirty="0"/>
              <a:t> p. 67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010EF2E3-4360-4F22-AA5C-DF2F2A457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" y="1457325"/>
            <a:ext cx="11525250" cy="3943350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5F6220E0-F383-47A4-97A7-33FA0FF10676}"/>
              </a:ext>
            </a:extLst>
          </p:cNvPr>
          <p:cNvSpPr txBox="1"/>
          <p:nvPr/>
        </p:nvSpPr>
        <p:spPr>
          <a:xfrm>
            <a:off x="2210637" y="1909187"/>
            <a:ext cx="2572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92D050"/>
                </a:solidFill>
              </a:rPr>
              <a:t>watch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BEB46BE0-2D79-4EA8-957A-D93E24EE8BAB}"/>
              </a:ext>
            </a:extLst>
          </p:cNvPr>
          <p:cNvSpPr txBox="1"/>
          <p:nvPr/>
        </p:nvSpPr>
        <p:spPr>
          <a:xfrm>
            <a:off x="2112370" y="2432407"/>
            <a:ext cx="2572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92D050"/>
                </a:solidFill>
              </a:rPr>
              <a:t>am reading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72549507-6E2C-40B8-94AB-15C2ED56467F}"/>
              </a:ext>
            </a:extLst>
          </p:cNvPr>
          <p:cNvSpPr txBox="1"/>
          <p:nvPr/>
        </p:nvSpPr>
        <p:spPr>
          <a:xfrm>
            <a:off x="5678993" y="3429000"/>
            <a:ext cx="2572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92D050"/>
                </a:solidFill>
              </a:rPr>
              <a:t>are visiting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370CF564-B955-45B8-82A8-92555F74AD12}"/>
              </a:ext>
            </a:extLst>
          </p:cNvPr>
          <p:cNvSpPr txBox="1"/>
          <p:nvPr/>
        </p:nvSpPr>
        <p:spPr>
          <a:xfrm>
            <a:off x="1653739" y="3889732"/>
            <a:ext cx="2572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92D050"/>
                </a:solidFill>
              </a:rPr>
              <a:t>am throwing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EDACD5AC-1CD2-49D7-B867-4393CB2BA991}"/>
              </a:ext>
            </a:extLst>
          </p:cNvPr>
          <p:cNvSpPr txBox="1"/>
          <p:nvPr/>
        </p:nvSpPr>
        <p:spPr>
          <a:xfrm>
            <a:off x="5419410" y="4877455"/>
            <a:ext cx="2572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92D050"/>
                </a:solidFill>
              </a:rPr>
              <a:t>are spending</a:t>
            </a: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16710044-4B7F-428C-8BB6-982E0614CBEC}"/>
              </a:ext>
            </a:extLst>
          </p:cNvPr>
          <p:cNvSpPr txBox="1"/>
          <p:nvPr/>
        </p:nvSpPr>
        <p:spPr>
          <a:xfrm>
            <a:off x="4511386" y="4329663"/>
            <a:ext cx="2572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92D050"/>
                </a:solidFill>
              </a:rPr>
              <a:t>travel</a:t>
            </a: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id="{874BCDFA-83B6-4C24-BBD6-F0D464242E62}"/>
              </a:ext>
            </a:extLst>
          </p:cNvPr>
          <p:cNvSpPr txBox="1"/>
          <p:nvPr/>
        </p:nvSpPr>
        <p:spPr>
          <a:xfrm>
            <a:off x="4564976" y="2955627"/>
            <a:ext cx="2572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92D050"/>
                </a:solidFill>
              </a:rPr>
              <a:t>go</a:t>
            </a:r>
          </a:p>
        </p:txBody>
      </p:sp>
    </p:spTree>
    <p:extLst>
      <p:ext uri="{BB962C8B-B14F-4D97-AF65-F5344CB8AC3E}">
        <p14:creationId xmlns:p14="http://schemas.microsoft.com/office/powerpoint/2010/main" val="125982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4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>
            <a:extLst>
              <a:ext uri="{FF2B5EF4-FFF2-40B4-BE49-F238E27FC236}">
                <a16:creationId xmlns:a16="http://schemas.microsoft.com/office/drawing/2014/main" id="{53BFE5F9-C28B-41AF-877E-EC89B2736F68}"/>
              </a:ext>
            </a:extLst>
          </p:cNvPr>
          <p:cNvSpPr txBox="1"/>
          <p:nvPr/>
        </p:nvSpPr>
        <p:spPr>
          <a:xfrm>
            <a:off x="3389119" y="1163273"/>
            <a:ext cx="77950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dirty="0">
                <a:hlinkClick r:id="rId2"/>
              </a:rPr>
              <a:t>https://learningapps.org/watch?v=p1azcrehn18</a:t>
            </a:r>
            <a:r>
              <a:rPr lang="hr-HR" sz="2000" dirty="0"/>
              <a:t> 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23054FA2-448A-4A00-AD25-FB7DFDD45927}"/>
              </a:ext>
            </a:extLst>
          </p:cNvPr>
          <p:cNvSpPr txBox="1"/>
          <p:nvPr/>
        </p:nvSpPr>
        <p:spPr>
          <a:xfrm>
            <a:off x="753625" y="314818"/>
            <a:ext cx="889279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/>
              <a:t>LET’S REVISE!</a:t>
            </a:r>
          </a:p>
          <a:p>
            <a:endParaRPr lang="hr-HR" sz="2600" b="1" dirty="0"/>
          </a:p>
          <a:p>
            <a:r>
              <a:rPr lang="hr-HR" sz="2600" i="1" dirty="0"/>
              <a:t> </a:t>
            </a:r>
            <a:r>
              <a:rPr lang="hr-HR" sz="2600" dirty="0"/>
              <a:t>PLAY AND LEARN</a:t>
            </a:r>
            <a:r>
              <a:rPr lang="hr-HR" sz="2600" i="1" dirty="0"/>
              <a:t>.</a:t>
            </a:r>
          </a:p>
        </p:txBody>
      </p:sp>
      <p:pic>
        <p:nvPicPr>
          <p:cNvPr id="7" name="Picture 2" descr="Vidi izvornu sliku">
            <a:hlinkClick r:id="rId3"/>
            <a:extLst>
              <a:ext uri="{FF2B5EF4-FFF2-40B4-BE49-F238E27FC236}">
                <a16:creationId xmlns:a16="http://schemas.microsoft.com/office/drawing/2014/main" id="{8E0F4AAE-8663-4539-8B47-79D82ED5A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326" y="4635705"/>
            <a:ext cx="2472622" cy="150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F21E33F7-C674-43A0-996D-A366EC170FA4}"/>
              </a:ext>
            </a:extLst>
          </p:cNvPr>
          <p:cNvSpPr txBox="1"/>
          <p:nvPr/>
        </p:nvSpPr>
        <p:spPr>
          <a:xfrm>
            <a:off x="821027" y="2235048"/>
            <a:ext cx="974891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/>
              <a:t>LEARN MORE.</a:t>
            </a:r>
          </a:p>
          <a:p>
            <a:pPr algn="ctr"/>
            <a:endParaRPr lang="hr-HR" sz="2600" b="1" dirty="0"/>
          </a:p>
          <a:p>
            <a:pPr algn="ctr"/>
            <a:r>
              <a:rPr lang="hr-HR" sz="2000" dirty="0">
                <a:hlinkClick r:id="rId5"/>
              </a:rPr>
              <a:t>https://www.e-sfera.hr/dodatni-digitalni-sadrzaji/f8865d1a-3f8d-4dd7-8713-ad872864f9e2/</a:t>
            </a:r>
            <a:endParaRPr lang="hr-HR" sz="2000" dirty="0"/>
          </a:p>
          <a:p>
            <a:pPr algn="ctr"/>
            <a:endParaRPr lang="hr-HR" sz="2600" b="1" dirty="0"/>
          </a:p>
          <a:p>
            <a:pPr algn="ctr"/>
            <a:r>
              <a:rPr lang="hr-HR" sz="2600" b="1" dirty="0" err="1"/>
              <a:t>The</a:t>
            </a:r>
            <a:r>
              <a:rPr lang="hr-HR" sz="2600" b="1" dirty="0"/>
              <a:t> </a:t>
            </a:r>
            <a:r>
              <a:rPr lang="hr-HR" sz="2600" b="1" dirty="0" err="1"/>
              <a:t>secret</a:t>
            </a:r>
            <a:r>
              <a:rPr lang="hr-HR" sz="2600" b="1" dirty="0"/>
              <a:t> </a:t>
            </a:r>
            <a:r>
              <a:rPr lang="hr-HR" sz="2600" b="1" dirty="0" err="1"/>
              <a:t>life</a:t>
            </a:r>
            <a:r>
              <a:rPr lang="hr-HR" sz="2600" b="1" dirty="0"/>
              <a:t> </a:t>
            </a:r>
            <a:r>
              <a:rPr lang="hr-HR" sz="2600" b="1" dirty="0" err="1"/>
              <a:t>of</a:t>
            </a:r>
            <a:r>
              <a:rPr lang="hr-HR" sz="2600" b="1" dirty="0"/>
              <a:t> </a:t>
            </a:r>
            <a:r>
              <a:rPr lang="hr-HR" sz="2600" b="1" dirty="0" err="1"/>
              <a:t>pets</a:t>
            </a:r>
            <a:endParaRPr lang="hr-HR" sz="2600" b="1" dirty="0"/>
          </a:p>
          <a:p>
            <a:pPr algn="ctr"/>
            <a:endParaRPr lang="hr-HR" sz="2600" b="1" dirty="0"/>
          </a:p>
        </p:txBody>
      </p:sp>
    </p:spTree>
    <p:extLst>
      <p:ext uri="{BB962C8B-B14F-4D97-AF65-F5344CB8AC3E}">
        <p14:creationId xmlns:p14="http://schemas.microsoft.com/office/powerpoint/2010/main" val="116388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048BDCBD-66F4-4AA5-9956-1E3B02E37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972" y="1011317"/>
            <a:ext cx="2472622" cy="150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5A08D8-5A81-4E78-A15A-6D9A90E248FC}"/>
              </a:ext>
            </a:extLst>
          </p:cNvPr>
          <p:cNvSpPr txBox="1"/>
          <p:nvPr/>
        </p:nvSpPr>
        <p:spPr>
          <a:xfrm>
            <a:off x="918418" y="2511965"/>
            <a:ext cx="97489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/>
              <a:t>SELF CHECK</a:t>
            </a:r>
          </a:p>
          <a:p>
            <a:pPr algn="ctr"/>
            <a:endParaRPr lang="hr-HR" sz="2800" b="1" dirty="0"/>
          </a:p>
          <a:p>
            <a:pPr algn="ctr"/>
            <a:r>
              <a:rPr lang="hr-HR" sz="2000" dirty="0">
                <a:hlinkClick r:id="rId4"/>
              </a:rPr>
              <a:t>https://www.e-sfera.hr/dodatni-digitalni-sadrzaji/f8865d1a-3f8d-4dd7-8713-ad872864f9e2/</a:t>
            </a:r>
            <a:endParaRPr lang="hr-HR" sz="2000" dirty="0"/>
          </a:p>
          <a:p>
            <a:pPr algn="ctr"/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42329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3F59054-3394-4D87-8BD0-A28DCD47F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text, tree, person&#10;&#10;Description automatically generated">
            <a:extLst>
              <a:ext uri="{FF2B5EF4-FFF2-40B4-BE49-F238E27FC236}">
                <a16:creationId xmlns:a16="http://schemas.microsoft.com/office/drawing/2014/main" id="{C42DBC36-5C82-1E12-22B9-6CF4D1746C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2" r="9670" b="1"/>
          <a:stretch/>
        </p:blipFill>
        <p:spPr>
          <a:xfrm>
            <a:off x="7381653" y="10"/>
            <a:ext cx="4810347" cy="6857990"/>
          </a:xfrm>
          <a:custGeom>
            <a:avLst/>
            <a:gdLst/>
            <a:ahLst/>
            <a:cxnLst/>
            <a:rect l="l" t="t" r="r" b="b"/>
            <a:pathLst>
              <a:path w="4817171" h="6858000">
                <a:moveTo>
                  <a:pt x="22751" y="0"/>
                </a:moveTo>
                <a:lnTo>
                  <a:pt x="4817171" y="0"/>
                </a:lnTo>
                <a:lnTo>
                  <a:pt x="4817171" y="6858000"/>
                </a:lnTo>
                <a:lnTo>
                  <a:pt x="0" y="6858000"/>
                </a:lnTo>
                <a:lnTo>
                  <a:pt x="6679" y="6845555"/>
                </a:lnTo>
                <a:cubicBezTo>
                  <a:pt x="496584" y="5886487"/>
                  <a:pt x="786702" y="4695963"/>
                  <a:pt x="786702" y="3406233"/>
                </a:cubicBezTo>
                <a:cubicBezTo>
                  <a:pt x="786702" y="2215714"/>
                  <a:pt x="539501" y="1109724"/>
                  <a:pt x="116147" y="192283"/>
                </a:cubicBezTo>
                <a:close/>
              </a:path>
            </a:pathLst>
          </a:custGeom>
        </p:spPr>
      </p:pic>
      <p:pic>
        <p:nvPicPr>
          <p:cNvPr id="5" name="Picture 4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C2146B51-4A4D-B056-D63E-2EE8214221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" r="1" b="1"/>
          <a:stretch/>
        </p:blipFill>
        <p:spPr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7" name="Picture 6" descr="A person playing a guitar&#10;&#10;Description automatically generated with medium confidence">
            <a:extLst>
              <a:ext uri="{FF2B5EF4-FFF2-40B4-BE49-F238E27FC236}">
                <a16:creationId xmlns:a16="http://schemas.microsoft.com/office/drawing/2014/main" id="{E8EB2288-EC9F-9F59-4F2F-970CB9AF88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"/>
          <a:stretch/>
        </p:blipFill>
        <p:spPr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2FE0ABA9-CAF1-4816-837D-5F28AAA08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BC8B9C14-70F0-4F42-85FF-0DD3D5A58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685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DDA99CAE-BE2E-43A3-B25C-DCE6F75259E0}"/>
              </a:ext>
            </a:extLst>
          </p:cNvPr>
          <p:cNvSpPr txBox="1"/>
          <p:nvPr/>
        </p:nvSpPr>
        <p:spPr>
          <a:xfrm>
            <a:off x="429767" y="1086993"/>
            <a:ext cx="2807208" cy="3922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What hobbies do you have?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i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What do you like to do in your free time? Why?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What about the members of your family?</a:t>
            </a:r>
          </a:p>
        </p:txBody>
      </p:sp>
    </p:spTree>
    <p:extLst>
      <p:ext uri="{BB962C8B-B14F-4D97-AF65-F5344CB8AC3E}">
        <p14:creationId xmlns:p14="http://schemas.microsoft.com/office/powerpoint/2010/main" val="118486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B4653860-EA46-4486-84C5-333E02FBA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53109" cy="685800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F5625F5E-6F60-483A-B2E0-0CC4FEED5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505" y="1841771"/>
            <a:ext cx="9448800" cy="4362450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1BE4CC9B-8E4F-4316-AAC4-5BD31867D77F}"/>
              </a:ext>
            </a:extLst>
          </p:cNvPr>
          <p:cNvSpPr txBox="1"/>
          <p:nvPr/>
        </p:nvSpPr>
        <p:spPr>
          <a:xfrm>
            <a:off x="2386023" y="271975"/>
            <a:ext cx="10583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err="1"/>
              <a:t>What</a:t>
            </a:r>
            <a:r>
              <a:rPr lang="hr-HR" sz="2800" dirty="0"/>
              <a:t> </a:t>
            </a:r>
            <a:r>
              <a:rPr lang="hr-HR" sz="2800" dirty="0" err="1"/>
              <a:t>can</a:t>
            </a:r>
            <a:r>
              <a:rPr lang="hr-HR" sz="2800" dirty="0"/>
              <a:t> </a:t>
            </a:r>
            <a:r>
              <a:rPr lang="hr-HR" sz="2800" dirty="0" err="1"/>
              <a:t>you</a:t>
            </a:r>
            <a:r>
              <a:rPr lang="hr-HR" sz="2800" dirty="0"/>
              <a:t> </a:t>
            </a:r>
            <a:r>
              <a:rPr lang="hr-HR" sz="2800" dirty="0" err="1"/>
              <a:t>see</a:t>
            </a:r>
            <a:r>
              <a:rPr lang="hr-HR" sz="2800" dirty="0"/>
              <a:t> </a:t>
            </a:r>
            <a:r>
              <a:rPr lang="hr-HR" sz="2800" dirty="0" err="1"/>
              <a:t>in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photos</a:t>
            </a:r>
            <a:r>
              <a:rPr lang="hr-HR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260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7A7BE638-29BD-404C-A2C8-D8A17468F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41" y="107004"/>
            <a:ext cx="8460954" cy="6750996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A00E908F-A461-46E4-9088-DAC1243E298D}"/>
              </a:ext>
            </a:extLst>
          </p:cNvPr>
          <p:cNvSpPr txBox="1"/>
          <p:nvPr/>
        </p:nvSpPr>
        <p:spPr>
          <a:xfrm>
            <a:off x="295072" y="2124537"/>
            <a:ext cx="275292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Clive the Climber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8050353A-5D7A-43FF-8CE2-C91F7BAC853C}"/>
              </a:ext>
            </a:extLst>
          </p:cNvPr>
          <p:cNvSpPr txBox="1"/>
          <p:nvPr/>
        </p:nvSpPr>
        <p:spPr>
          <a:xfrm>
            <a:off x="3005847" y="2139926"/>
            <a:ext cx="2805943" cy="4462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2300" b="1">
                <a:solidFill>
                  <a:srgbClr val="FF0000"/>
                </a:solidFill>
              </a:rPr>
              <a:t>Amy the Adventurer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B9D55525-5C06-4CC8-A61B-103FF87B9980}"/>
              </a:ext>
            </a:extLst>
          </p:cNvPr>
          <p:cNvSpPr txBox="1"/>
          <p:nvPr/>
        </p:nvSpPr>
        <p:spPr>
          <a:xfrm>
            <a:off x="5950087" y="2153561"/>
            <a:ext cx="234760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Daisy the Diver</a:t>
            </a:r>
          </a:p>
        </p:txBody>
      </p:sp>
    </p:spTree>
    <p:extLst>
      <p:ext uri="{BB962C8B-B14F-4D97-AF65-F5344CB8AC3E}">
        <p14:creationId xmlns:p14="http://schemas.microsoft.com/office/powerpoint/2010/main" val="247486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F63B5947-81BE-4509-A0E0-9B5EBBE0A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209" y="0"/>
            <a:ext cx="10544175" cy="139065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35B20527-48C2-462F-929C-79CCB47FF3AD}"/>
              </a:ext>
            </a:extLst>
          </p:cNvPr>
          <p:cNvSpPr txBox="1"/>
          <p:nvPr/>
        </p:nvSpPr>
        <p:spPr>
          <a:xfrm>
            <a:off x="620966" y="283737"/>
            <a:ext cx="1054417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/>
              <a:t>Use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adjectives</a:t>
            </a:r>
            <a:r>
              <a:rPr lang="hr-HR" sz="2800" dirty="0"/>
              <a:t> </a:t>
            </a:r>
            <a:r>
              <a:rPr lang="hr-HR" sz="2800" dirty="0" err="1"/>
              <a:t>from</a:t>
            </a:r>
            <a:r>
              <a:rPr lang="hr-HR" sz="2800" dirty="0"/>
              <a:t> </a:t>
            </a:r>
            <a:r>
              <a:rPr lang="hr-HR" sz="2800" dirty="0" err="1"/>
              <a:t>task</a:t>
            </a:r>
            <a:r>
              <a:rPr lang="hr-HR" sz="2800" dirty="0"/>
              <a:t> 2 </a:t>
            </a:r>
            <a:r>
              <a:rPr lang="hr-HR" sz="2800" dirty="0" err="1"/>
              <a:t>and</a:t>
            </a:r>
            <a:r>
              <a:rPr lang="hr-HR" sz="2800" dirty="0"/>
              <a:t> </a:t>
            </a:r>
            <a:r>
              <a:rPr lang="hr-HR" sz="2800" dirty="0" err="1"/>
              <a:t>describe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people</a:t>
            </a:r>
            <a:r>
              <a:rPr lang="hr-HR" sz="2800" dirty="0"/>
              <a:t> </a:t>
            </a:r>
            <a:r>
              <a:rPr lang="hr-HR" sz="2800" dirty="0" err="1"/>
              <a:t>in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photos</a:t>
            </a:r>
            <a:r>
              <a:rPr lang="hr-HR" sz="2800" dirty="0"/>
              <a:t>.</a:t>
            </a:r>
          </a:p>
          <a:p>
            <a:pPr algn="ctr"/>
            <a:endParaRPr lang="hr-HR" sz="2800" i="1" dirty="0"/>
          </a:p>
          <a:p>
            <a:pPr algn="ctr"/>
            <a:endParaRPr lang="hr-HR" sz="2800" i="1" dirty="0"/>
          </a:p>
          <a:p>
            <a:pPr algn="ctr"/>
            <a:endParaRPr lang="hr-HR" sz="2800" dirty="0"/>
          </a:p>
          <a:p>
            <a:pPr algn="ctr"/>
            <a:r>
              <a:rPr lang="hr-HR" sz="2800" dirty="0"/>
              <a:t>Who </a:t>
            </a:r>
            <a:r>
              <a:rPr lang="hr-HR" sz="2800" dirty="0" err="1"/>
              <a:t>is</a:t>
            </a:r>
            <a:r>
              <a:rPr lang="hr-HR" sz="2800" dirty="0"/>
              <a:t> </a:t>
            </a:r>
            <a:r>
              <a:rPr lang="hr-HR" sz="2800" dirty="0" err="1"/>
              <a:t>calm</a:t>
            </a:r>
            <a:r>
              <a:rPr lang="hr-HR" sz="2800" dirty="0"/>
              <a:t>?</a:t>
            </a:r>
          </a:p>
          <a:p>
            <a:pPr algn="ctr"/>
            <a:endParaRPr lang="hr-HR" sz="2800" i="1" dirty="0"/>
          </a:p>
          <a:p>
            <a:pPr algn="ctr"/>
            <a:r>
              <a:rPr lang="hr-HR" sz="2800" dirty="0"/>
              <a:t>Who </a:t>
            </a:r>
            <a:r>
              <a:rPr lang="hr-HR" sz="2800" dirty="0" err="1"/>
              <a:t>is</a:t>
            </a:r>
            <a:r>
              <a:rPr lang="hr-HR" sz="2800" dirty="0"/>
              <a:t> </a:t>
            </a:r>
            <a:r>
              <a:rPr lang="hr-HR" sz="2800" dirty="0" err="1"/>
              <a:t>nervous</a:t>
            </a:r>
            <a:r>
              <a:rPr lang="hr-HR" sz="2800" dirty="0"/>
              <a:t>?</a:t>
            </a:r>
          </a:p>
          <a:p>
            <a:pPr algn="ctr"/>
            <a:endParaRPr lang="hr-HR" sz="2800" i="1" dirty="0"/>
          </a:p>
          <a:p>
            <a:pPr algn="ctr"/>
            <a:r>
              <a:rPr lang="hr-HR" sz="2800" dirty="0" err="1"/>
              <a:t>Is</a:t>
            </a:r>
            <a:r>
              <a:rPr lang="hr-HR" sz="2800" dirty="0"/>
              <a:t> Daisy </a:t>
            </a:r>
            <a:r>
              <a:rPr lang="hr-HR" sz="2800" dirty="0" err="1"/>
              <a:t>calmer</a:t>
            </a:r>
            <a:r>
              <a:rPr lang="hr-HR" sz="2800" dirty="0"/>
              <a:t> </a:t>
            </a:r>
            <a:r>
              <a:rPr lang="hr-HR" sz="2800" dirty="0" err="1"/>
              <a:t>than</a:t>
            </a:r>
            <a:r>
              <a:rPr lang="hr-HR" sz="2800" dirty="0"/>
              <a:t> Amy?</a:t>
            </a:r>
          </a:p>
          <a:p>
            <a:pPr algn="ctr"/>
            <a:endParaRPr lang="hr-HR" sz="2800" i="1" dirty="0"/>
          </a:p>
          <a:p>
            <a:pPr algn="ctr"/>
            <a:r>
              <a:rPr lang="hr-HR" sz="2800" dirty="0" err="1"/>
              <a:t>Is</a:t>
            </a:r>
            <a:r>
              <a:rPr lang="hr-HR" sz="2800" dirty="0"/>
              <a:t> </a:t>
            </a:r>
            <a:r>
              <a:rPr lang="hr-HR" sz="2800" dirty="0" err="1"/>
              <a:t>Clive</a:t>
            </a:r>
            <a:r>
              <a:rPr lang="hr-HR" sz="2800" dirty="0"/>
              <a:t> more </a:t>
            </a:r>
            <a:r>
              <a:rPr lang="hr-HR" sz="2800" dirty="0" err="1"/>
              <a:t>nervous</a:t>
            </a:r>
            <a:r>
              <a:rPr lang="hr-HR" sz="2800" dirty="0"/>
              <a:t> </a:t>
            </a:r>
            <a:r>
              <a:rPr lang="hr-HR" sz="2800" dirty="0" err="1"/>
              <a:t>than</a:t>
            </a:r>
            <a:r>
              <a:rPr lang="hr-HR" sz="2800" dirty="0"/>
              <a:t> Daisy?...</a:t>
            </a:r>
          </a:p>
          <a:p>
            <a:endParaRPr lang="hr-HR" sz="2800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06973A30-A4E0-4C4B-AEAB-D245A1971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967" y="1390650"/>
            <a:ext cx="10544175" cy="1390650"/>
          </a:xfrm>
          <a:prstGeom prst="rect">
            <a:avLst/>
          </a:prstGeom>
        </p:spPr>
      </p:pic>
      <p:sp>
        <p:nvSpPr>
          <p:cNvPr id="8" name="Pravokutnik 7">
            <a:extLst>
              <a:ext uri="{FF2B5EF4-FFF2-40B4-BE49-F238E27FC236}">
                <a16:creationId xmlns:a16="http://schemas.microsoft.com/office/drawing/2014/main" id="{03CE71F9-C919-41D3-828B-2A13DC295A30}"/>
              </a:ext>
            </a:extLst>
          </p:cNvPr>
          <p:cNvSpPr/>
          <p:nvPr/>
        </p:nvSpPr>
        <p:spPr>
          <a:xfrm>
            <a:off x="2868805" y="1311284"/>
            <a:ext cx="6300316" cy="517929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8A8B371A-2A2A-4172-91EF-B6A6BFDD1485}"/>
              </a:ext>
            </a:extLst>
          </p:cNvPr>
          <p:cNvSpPr txBox="1"/>
          <p:nvPr/>
        </p:nvSpPr>
        <p:spPr>
          <a:xfrm>
            <a:off x="341644" y="1608921"/>
            <a:ext cx="11354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err="1"/>
              <a:t>Write</a:t>
            </a:r>
            <a:r>
              <a:rPr lang="hr-HR" sz="2800" dirty="0"/>
              <a:t> </a:t>
            </a:r>
            <a:r>
              <a:rPr lang="hr-HR" sz="2800" dirty="0" err="1"/>
              <a:t>three</a:t>
            </a:r>
            <a:r>
              <a:rPr lang="hr-HR" sz="2800" dirty="0"/>
              <a:t> </a:t>
            </a:r>
            <a:r>
              <a:rPr lang="hr-HR" sz="2800" dirty="0" err="1"/>
              <a:t>sentences</a:t>
            </a:r>
            <a:r>
              <a:rPr lang="hr-HR" sz="2800" dirty="0"/>
              <a:t> </a:t>
            </a:r>
            <a:r>
              <a:rPr lang="hr-HR" sz="2800" dirty="0" err="1"/>
              <a:t>in</a:t>
            </a:r>
            <a:r>
              <a:rPr lang="hr-HR" sz="2800" dirty="0"/>
              <a:t> </a:t>
            </a:r>
            <a:r>
              <a:rPr lang="hr-HR" sz="2800" dirty="0" err="1"/>
              <a:t>which</a:t>
            </a:r>
            <a:r>
              <a:rPr lang="hr-HR" sz="2800" dirty="0"/>
              <a:t> </a:t>
            </a:r>
            <a:r>
              <a:rPr lang="hr-HR" sz="2800" dirty="0" err="1"/>
              <a:t>you’ll</a:t>
            </a:r>
            <a:r>
              <a:rPr lang="hr-HR" sz="2800" dirty="0"/>
              <a:t> </a:t>
            </a:r>
            <a:r>
              <a:rPr lang="hr-HR" sz="2800" dirty="0" err="1"/>
              <a:t>compare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characters</a:t>
            </a:r>
            <a:r>
              <a:rPr lang="hr-HR" sz="2800" dirty="0"/>
              <a:t> </a:t>
            </a:r>
            <a:r>
              <a:rPr lang="hr-HR" sz="2800" dirty="0" err="1"/>
              <a:t>from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texts</a:t>
            </a:r>
            <a:r>
              <a:rPr lang="hr-HR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288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  <p:bldP spid="8" grpId="0" animBg="1"/>
      <p:bldP spid="8" grpId="1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84A5B184-8AE2-4390-82DF-182CCC5F2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259404"/>
            <a:ext cx="8460954" cy="6750996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3150456C-1776-49FE-86B2-61F0C4C7A698}"/>
              </a:ext>
            </a:extLst>
          </p:cNvPr>
          <p:cNvSpPr txBox="1"/>
          <p:nvPr/>
        </p:nvSpPr>
        <p:spPr>
          <a:xfrm>
            <a:off x="8732017" y="782121"/>
            <a:ext cx="3145134" cy="3693319"/>
          </a:xfrm>
          <a:prstGeom prst="rect">
            <a:avLst/>
          </a:prstGeom>
          <a:noFill/>
          <a:ln w="28575">
            <a:solidFill>
              <a:srgbClr val="669900"/>
            </a:solidFill>
          </a:ln>
        </p:spPr>
        <p:txBody>
          <a:bodyPr wrap="square" rtlCol="0">
            <a:spAutoFit/>
          </a:bodyPr>
          <a:lstStyle/>
          <a:p>
            <a:r>
              <a:rPr lang="hr-HR" sz="2600" dirty="0"/>
              <a:t>Read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texts</a:t>
            </a:r>
            <a:r>
              <a:rPr lang="hr-HR" sz="2600" dirty="0"/>
              <a:t> </a:t>
            </a:r>
            <a:r>
              <a:rPr lang="hr-HR" sz="2600" dirty="0" err="1"/>
              <a:t>once</a:t>
            </a:r>
            <a:r>
              <a:rPr lang="hr-HR" sz="2600" dirty="0"/>
              <a:t> </a:t>
            </a:r>
            <a:r>
              <a:rPr lang="hr-HR" sz="2600" dirty="0" err="1"/>
              <a:t>again</a:t>
            </a:r>
            <a:r>
              <a:rPr lang="hr-HR" sz="2600" dirty="0"/>
              <a:t> </a:t>
            </a:r>
            <a:r>
              <a:rPr lang="hr-HR" sz="2600" dirty="0" err="1"/>
              <a:t>and</a:t>
            </a:r>
            <a:r>
              <a:rPr lang="hr-HR" sz="2600" dirty="0"/>
              <a:t> </a:t>
            </a:r>
            <a:r>
              <a:rPr lang="hr-HR" sz="2600" dirty="0" err="1"/>
              <a:t>answer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questions</a:t>
            </a:r>
            <a:r>
              <a:rPr lang="hr-HR" sz="2600" dirty="0"/>
              <a:t> at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end</a:t>
            </a:r>
            <a:r>
              <a:rPr lang="hr-HR" sz="2600" dirty="0"/>
              <a:t> </a:t>
            </a:r>
            <a:r>
              <a:rPr lang="hr-HR" sz="2600" dirty="0" err="1"/>
              <a:t>of</a:t>
            </a:r>
            <a:r>
              <a:rPr lang="hr-HR" sz="2600" dirty="0"/>
              <a:t> </a:t>
            </a:r>
            <a:r>
              <a:rPr lang="hr-HR" sz="2600" dirty="0" err="1"/>
              <a:t>each</a:t>
            </a:r>
            <a:r>
              <a:rPr lang="hr-HR" sz="2600" dirty="0"/>
              <a:t> </a:t>
            </a:r>
            <a:r>
              <a:rPr lang="hr-HR" sz="2600" dirty="0" err="1"/>
              <a:t>text</a:t>
            </a:r>
            <a:r>
              <a:rPr lang="hr-HR" sz="2600" dirty="0"/>
              <a:t>. </a:t>
            </a:r>
          </a:p>
          <a:p>
            <a:endParaRPr lang="hr-HR" sz="2600" dirty="0"/>
          </a:p>
          <a:p>
            <a:r>
              <a:rPr lang="hr-HR" sz="2600" dirty="0" err="1"/>
              <a:t>Write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answers</a:t>
            </a:r>
            <a:r>
              <a:rPr lang="hr-HR" sz="2600" dirty="0"/>
              <a:t> </a:t>
            </a:r>
            <a:r>
              <a:rPr lang="hr-HR" sz="2600" dirty="0" err="1"/>
              <a:t>in</a:t>
            </a:r>
            <a:r>
              <a:rPr lang="hr-HR" sz="2600" dirty="0"/>
              <a:t> </a:t>
            </a:r>
            <a:r>
              <a:rPr lang="hr-HR" sz="2600" dirty="0" err="1"/>
              <a:t>your</a:t>
            </a:r>
            <a:r>
              <a:rPr lang="hr-HR" sz="2600" dirty="0"/>
              <a:t> </a:t>
            </a:r>
            <a:r>
              <a:rPr lang="hr-HR" sz="2600" dirty="0" err="1"/>
              <a:t>notebook</a:t>
            </a:r>
            <a:r>
              <a:rPr lang="hr-HR" sz="2600" dirty="0"/>
              <a:t>.</a:t>
            </a:r>
            <a:br>
              <a:rPr lang="hr-HR" sz="2600" dirty="0"/>
            </a:br>
            <a:br>
              <a:rPr lang="hr-HR" sz="2600" dirty="0"/>
            </a:br>
            <a:endParaRPr lang="hr-HR" sz="2600" dirty="0"/>
          </a:p>
        </p:txBody>
      </p:sp>
    </p:spTree>
    <p:extLst>
      <p:ext uri="{BB962C8B-B14F-4D97-AF65-F5344CB8AC3E}">
        <p14:creationId xmlns:p14="http://schemas.microsoft.com/office/powerpoint/2010/main" val="197954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C7DA3D2D-2BDB-4773-BF3D-D4A6B6DAC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81" y="3246772"/>
            <a:ext cx="10927483" cy="3611228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F4C35A40-6F18-4A31-8A88-AC9B7D1AC90A}"/>
              </a:ext>
            </a:extLst>
          </p:cNvPr>
          <p:cNvSpPr txBox="1"/>
          <p:nvPr/>
        </p:nvSpPr>
        <p:spPr>
          <a:xfrm>
            <a:off x="217714" y="33331"/>
            <a:ext cx="117565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600" dirty="0" err="1"/>
              <a:t>Underline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answers</a:t>
            </a:r>
            <a:r>
              <a:rPr lang="hr-HR" sz="2600" dirty="0"/>
              <a:t> </a:t>
            </a:r>
            <a:r>
              <a:rPr lang="hr-HR" sz="2600" dirty="0" err="1"/>
              <a:t>in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text</a:t>
            </a:r>
            <a:r>
              <a:rPr lang="hr-HR" sz="2600" dirty="0"/>
              <a:t>. 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C1158819-4B72-4FCF-8967-1C6CD6E2CB9E}"/>
              </a:ext>
            </a:extLst>
          </p:cNvPr>
          <p:cNvSpPr txBox="1"/>
          <p:nvPr/>
        </p:nvSpPr>
        <p:spPr>
          <a:xfrm>
            <a:off x="529681" y="430209"/>
            <a:ext cx="10801978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sz="2600" dirty="0" err="1"/>
              <a:t>What</a:t>
            </a:r>
            <a:r>
              <a:rPr lang="hr-HR" sz="2600" dirty="0"/>
              <a:t> </a:t>
            </a:r>
            <a:r>
              <a:rPr lang="hr-HR" sz="2600" dirty="0" err="1"/>
              <a:t>does</a:t>
            </a:r>
            <a:r>
              <a:rPr lang="hr-HR" sz="2600" dirty="0"/>
              <a:t> Daisy do </a:t>
            </a:r>
            <a:r>
              <a:rPr lang="hr-HR" sz="2600" dirty="0" err="1"/>
              <a:t>every</a:t>
            </a:r>
            <a:r>
              <a:rPr lang="hr-HR" sz="2600" dirty="0"/>
              <a:t> </a:t>
            </a:r>
            <a:r>
              <a:rPr lang="hr-HR" sz="2600" dirty="0" err="1"/>
              <a:t>day</a:t>
            </a:r>
            <a:r>
              <a:rPr lang="hr-HR" sz="2600" dirty="0"/>
              <a:t>? </a:t>
            </a:r>
          </a:p>
          <a:p>
            <a:pPr algn="ctr">
              <a:lnSpc>
                <a:spcPct val="150000"/>
              </a:lnSpc>
            </a:pPr>
            <a:r>
              <a:rPr lang="hr-HR" sz="2600" dirty="0" err="1"/>
              <a:t>What</a:t>
            </a:r>
            <a:r>
              <a:rPr lang="hr-HR" sz="2600" dirty="0"/>
              <a:t> </a:t>
            </a:r>
            <a:r>
              <a:rPr lang="hr-HR" sz="2600" dirty="0" err="1"/>
              <a:t>does</a:t>
            </a:r>
            <a:r>
              <a:rPr lang="hr-HR" sz="2600" dirty="0"/>
              <a:t> </a:t>
            </a:r>
            <a:r>
              <a:rPr lang="hr-HR" sz="2600" dirty="0" err="1"/>
              <a:t>Clive</a:t>
            </a:r>
            <a:r>
              <a:rPr lang="hr-HR" sz="2600" dirty="0"/>
              <a:t> do </a:t>
            </a:r>
            <a:r>
              <a:rPr lang="hr-HR" sz="2600" dirty="0" err="1"/>
              <a:t>every</a:t>
            </a:r>
            <a:r>
              <a:rPr lang="hr-HR" sz="2600" dirty="0"/>
              <a:t> </a:t>
            </a:r>
            <a:r>
              <a:rPr lang="hr-HR" sz="2600" dirty="0" err="1"/>
              <a:t>day</a:t>
            </a:r>
            <a:r>
              <a:rPr lang="hr-HR" sz="2600" dirty="0"/>
              <a:t>? </a:t>
            </a:r>
            <a:endParaRPr lang="hr-HR" sz="2600" i="1" dirty="0"/>
          </a:p>
          <a:p>
            <a:pPr algn="ctr">
              <a:lnSpc>
                <a:spcPct val="150000"/>
              </a:lnSpc>
            </a:pPr>
            <a:r>
              <a:rPr lang="hr-HR" sz="2600" dirty="0" err="1"/>
              <a:t>What</a:t>
            </a:r>
            <a:r>
              <a:rPr lang="hr-HR" sz="2600" dirty="0"/>
              <a:t> </a:t>
            </a:r>
            <a:r>
              <a:rPr lang="hr-HR" sz="2600" dirty="0" err="1"/>
              <a:t>does</a:t>
            </a:r>
            <a:r>
              <a:rPr lang="hr-HR" sz="2600" dirty="0"/>
              <a:t> Amy love ? </a:t>
            </a:r>
            <a:endParaRPr lang="hr-HR" sz="2600" i="1" dirty="0"/>
          </a:p>
          <a:p>
            <a:pPr algn="ctr"/>
            <a:endParaRPr lang="hr-HR" sz="2600" i="1" dirty="0"/>
          </a:p>
          <a:p>
            <a:pPr algn="ctr"/>
            <a:endParaRPr lang="hr-HR" sz="2600" i="1" dirty="0"/>
          </a:p>
        </p:txBody>
      </p:sp>
      <p:cxnSp>
        <p:nvCxnSpPr>
          <p:cNvPr id="9" name="Ravni poveznik 8">
            <a:extLst>
              <a:ext uri="{FF2B5EF4-FFF2-40B4-BE49-F238E27FC236}">
                <a16:creationId xmlns:a16="http://schemas.microsoft.com/office/drawing/2014/main" id="{5089CF4E-D87F-4A89-AEE9-D156CE47844C}"/>
              </a:ext>
            </a:extLst>
          </p:cNvPr>
          <p:cNvCxnSpPr/>
          <p:nvPr/>
        </p:nvCxnSpPr>
        <p:spPr>
          <a:xfrm>
            <a:off x="6633115" y="3979148"/>
            <a:ext cx="622998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ni poveznik 9">
            <a:extLst>
              <a:ext uri="{FF2B5EF4-FFF2-40B4-BE49-F238E27FC236}">
                <a16:creationId xmlns:a16="http://schemas.microsoft.com/office/drawing/2014/main" id="{6C2FAFBA-7CCB-4E77-BE51-572ACA370F2D}"/>
              </a:ext>
            </a:extLst>
          </p:cNvPr>
          <p:cNvCxnSpPr>
            <a:cxnSpLocks/>
          </p:cNvCxnSpPr>
          <p:nvPr/>
        </p:nvCxnSpPr>
        <p:spPr>
          <a:xfrm>
            <a:off x="4097581" y="4273899"/>
            <a:ext cx="2535534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ni poveznik 13">
            <a:extLst>
              <a:ext uri="{FF2B5EF4-FFF2-40B4-BE49-F238E27FC236}">
                <a16:creationId xmlns:a16="http://schemas.microsoft.com/office/drawing/2014/main" id="{EE782F53-E128-43F9-840D-F4EB81D829DF}"/>
              </a:ext>
            </a:extLst>
          </p:cNvPr>
          <p:cNvCxnSpPr>
            <a:cxnSpLocks/>
          </p:cNvCxnSpPr>
          <p:nvPr/>
        </p:nvCxnSpPr>
        <p:spPr>
          <a:xfrm>
            <a:off x="529681" y="4302369"/>
            <a:ext cx="2773345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ni poveznik 15">
            <a:extLst>
              <a:ext uri="{FF2B5EF4-FFF2-40B4-BE49-F238E27FC236}">
                <a16:creationId xmlns:a16="http://schemas.microsoft.com/office/drawing/2014/main" id="{A9A7FE97-28BC-4103-8A7E-1632CF68E54A}"/>
              </a:ext>
            </a:extLst>
          </p:cNvPr>
          <p:cNvCxnSpPr>
            <a:cxnSpLocks/>
          </p:cNvCxnSpPr>
          <p:nvPr/>
        </p:nvCxnSpPr>
        <p:spPr>
          <a:xfrm>
            <a:off x="2442586" y="4051161"/>
            <a:ext cx="1083547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ni poveznik 17">
            <a:extLst>
              <a:ext uri="{FF2B5EF4-FFF2-40B4-BE49-F238E27FC236}">
                <a16:creationId xmlns:a16="http://schemas.microsoft.com/office/drawing/2014/main" id="{FC19F966-B05C-4737-97F6-BE3A8CF4CEA0}"/>
              </a:ext>
            </a:extLst>
          </p:cNvPr>
          <p:cNvCxnSpPr>
            <a:cxnSpLocks/>
          </p:cNvCxnSpPr>
          <p:nvPr/>
        </p:nvCxnSpPr>
        <p:spPr>
          <a:xfrm>
            <a:off x="529681" y="4613868"/>
            <a:ext cx="2270928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vni poveznik 19">
            <a:extLst>
              <a:ext uri="{FF2B5EF4-FFF2-40B4-BE49-F238E27FC236}">
                <a16:creationId xmlns:a16="http://schemas.microsoft.com/office/drawing/2014/main" id="{7495BC9A-FBF5-4C9E-A11F-815231E5F684}"/>
              </a:ext>
            </a:extLst>
          </p:cNvPr>
          <p:cNvCxnSpPr>
            <a:cxnSpLocks/>
          </p:cNvCxnSpPr>
          <p:nvPr/>
        </p:nvCxnSpPr>
        <p:spPr>
          <a:xfrm>
            <a:off x="9691932" y="3979148"/>
            <a:ext cx="1920909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006675BB-7DCC-482B-8AA5-0CC16805F788}"/>
              </a:ext>
            </a:extLst>
          </p:cNvPr>
          <p:cNvSpPr txBox="1"/>
          <p:nvPr/>
        </p:nvSpPr>
        <p:spPr>
          <a:xfrm>
            <a:off x="804235" y="1547324"/>
            <a:ext cx="9895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600" dirty="0" err="1"/>
              <a:t>What</a:t>
            </a:r>
            <a:r>
              <a:rPr lang="hr-HR" sz="2600" dirty="0"/>
              <a:t> </a:t>
            </a:r>
            <a:r>
              <a:rPr lang="hr-HR" sz="2600" dirty="0" err="1"/>
              <a:t>tense</a:t>
            </a:r>
            <a:r>
              <a:rPr lang="hr-HR" sz="2600" dirty="0"/>
              <a:t> </a:t>
            </a:r>
            <a:r>
              <a:rPr lang="hr-HR" sz="2600" dirty="0" err="1"/>
              <a:t>is</a:t>
            </a:r>
            <a:r>
              <a:rPr lang="hr-HR" sz="2600" dirty="0"/>
              <a:t> </a:t>
            </a:r>
            <a:r>
              <a:rPr lang="hr-HR" sz="2600" dirty="0" err="1"/>
              <a:t>used</a:t>
            </a:r>
            <a:r>
              <a:rPr lang="hr-HR" sz="2600" dirty="0"/>
              <a:t> </a:t>
            </a:r>
            <a:r>
              <a:rPr lang="hr-HR" sz="2600" dirty="0" err="1"/>
              <a:t>in</a:t>
            </a:r>
            <a:r>
              <a:rPr lang="hr-HR" sz="2600" dirty="0"/>
              <a:t> </a:t>
            </a:r>
            <a:r>
              <a:rPr lang="hr-HR" sz="2600" dirty="0" err="1"/>
              <a:t>these</a:t>
            </a:r>
            <a:r>
              <a:rPr lang="hr-HR" sz="2600" dirty="0"/>
              <a:t> </a:t>
            </a:r>
            <a:r>
              <a:rPr lang="hr-HR" sz="2600" dirty="0" err="1"/>
              <a:t>sentences</a:t>
            </a:r>
            <a:r>
              <a:rPr lang="hr-HR" sz="2600" dirty="0"/>
              <a:t>?</a:t>
            </a:r>
          </a:p>
          <a:p>
            <a:pPr algn="ctr"/>
            <a:endParaRPr lang="hr-HR" sz="2600" i="1" dirty="0"/>
          </a:p>
          <a:p>
            <a:pPr algn="ctr"/>
            <a:endParaRPr lang="hr-HR" sz="2800" i="1" dirty="0"/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id="{95D4431B-A623-4949-9B3B-8B0AB63C46AE}"/>
              </a:ext>
            </a:extLst>
          </p:cNvPr>
          <p:cNvSpPr txBox="1"/>
          <p:nvPr/>
        </p:nvSpPr>
        <p:spPr>
          <a:xfrm>
            <a:off x="3807219" y="1839467"/>
            <a:ext cx="3687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The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present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simple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tense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id="{97BE0AE8-4EE9-4808-A7FE-8E3E0733ABEC}"/>
              </a:ext>
            </a:extLst>
          </p:cNvPr>
          <p:cNvSpPr txBox="1"/>
          <p:nvPr/>
        </p:nvSpPr>
        <p:spPr>
          <a:xfrm>
            <a:off x="1778855" y="177364"/>
            <a:ext cx="79130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2400" dirty="0" err="1"/>
              <a:t>When</a:t>
            </a:r>
            <a:r>
              <a:rPr lang="hr-HR" sz="2400" dirty="0"/>
              <a:t> do </a:t>
            </a:r>
            <a:r>
              <a:rPr lang="hr-HR" sz="2400" dirty="0" err="1"/>
              <a:t>we</a:t>
            </a:r>
            <a:r>
              <a:rPr lang="hr-HR" sz="2400" dirty="0"/>
              <a:t> use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present</a:t>
            </a:r>
            <a:r>
              <a:rPr lang="hr-HR" sz="2400" dirty="0"/>
              <a:t> </a:t>
            </a:r>
            <a:r>
              <a:rPr lang="hr-HR" sz="2400" dirty="0" err="1"/>
              <a:t>simple</a:t>
            </a:r>
            <a:r>
              <a:rPr lang="hr-HR" sz="2400" dirty="0"/>
              <a:t> </a:t>
            </a:r>
            <a:r>
              <a:rPr lang="hr-HR" sz="2400" dirty="0" err="1"/>
              <a:t>tense</a:t>
            </a:r>
            <a:r>
              <a:rPr lang="hr-HR" sz="2400" dirty="0"/>
              <a:t>? </a:t>
            </a:r>
          </a:p>
        </p:txBody>
      </p:sp>
      <p:sp>
        <p:nvSpPr>
          <p:cNvPr id="26" name="TekstniOkvir 25">
            <a:extLst>
              <a:ext uri="{FF2B5EF4-FFF2-40B4-BE49-F238E27FC236}">
                <a16:creationId xmlns:a16="http://schemas.microsoft.com/office/drawing/2014/main" id="{00E2F2C1-AC6F-4476-B980-84B3A341E7BE}"/>
              </a:ext>
            </a:extLst>
          </p:cNvPr>
          <p:cNvSpPr txBox="1"/>
          <p:nvPr/>
        </p:nvSpPr>
        <p:spPr>
          <a:xfrm>
            <a:off x="1990408" y="1226019"/>
            <a:ext cx="10348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We</a:t>
            </a:r>
            <a:r>
              <a:rPr lang="hr-HR" sz="2400" dirty="0"/>
              <a:t> use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>
                <a:solidFill>
                  <a:srgbClr val="FF0000"/>
                </a:solidFill>
              </a:rPr>
              <a:t>present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simple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tense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/>
              <a:t>to talk </a:t>
            </a:r>
            <a:r>
              <a:rPr lang="hr-HR" sz="2400" dirty="0" err="1"/>
              <a:t>about</a:t>
            </a:r>
            <a:r>
              <a:rPr lang="hr-HR" sz="2400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400" dirty="0" err="1">
                <a:solidFill>
                  <a:srgbClr val="FF0000"/>
                </a:solidFill>
              </a:rPr>
              <a:t>our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habits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and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hobbies</a:t>
            </a:r>
            <a:r>
              <a:rPr lang="hr-HR" sz="2400" dirty="0">
                <a:solidFill>
                  <a:srgbClr val="FF0000"/>
                </a:solidFill>
              </a:rPr>
              <a:t>, </a:t>
            </a:r>
            <a:r>
              <a:rPr lang="hr-HR" sz="2400" dirty="0" err="1">
                <a:solidFill>
                  <a:srgbClr val="FF0000"/>
                </a:solidFill>
              </a:rPr>
              <a:t>things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we</a:t>
            </a:r>
            <a:r>
              <a:rPr lang="hr-HR" sz="2400" dirty="0">
                <a:solidFill>
                  <a:srgbClr val="FF0000"/>
                </a:solidFill>
              </a:rPr>
              <a:t> do </a:t>
            </a:r>
            <a:r>
              <a:rPr lang="hr-HR" sz="2400" dirty="0" err="1">
                <a:solidFill>
                  <a:srgbClr val="FF0000"/>
                </a:solidFill>
              </a:rPr>
              <a:t>regularly</a:t>
            </a:r>
            <a:endParaRPr lang="hr-HR" sz="2400" i="1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400" dirty="0" err="1">
                <a:solidFill>
                  <a:srgbClr val="FF0000"/>
                </a:solidFill>
              </a:rPr>
              <a:t>what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we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think</a:t>
            </a:r>
            <a:r>
              <a:rPr lang="hr-HR" sz="2400" dirty="0">
                <a:solidFill>
                  <a:srgbClr val="FF0000"/>
                </a:solidFill>
              </a:rPr>
              <a:t>, </a:t>
            </a:r>
            <a:r>
              <a:rPr lang="hr-HR" sz="2400" dirty="0" err="1">
                <a:solidFill>
                  <a:srgbClr val="FF0000"/>
                </a:solidFill>
              </a:rPr>
              <a:t>like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and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feel</a:t>
            </a:r>
            <a:endParaRPr lang="hr-HR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68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 uiExpand="1" build="allAtOnce"/>
      <p:bldP spid="22" grpId="0" uiExpand="1" build="allAtOnce"/>
      <p:bldP spid="23" grpId="0"/>
      <p:bldP spid="23" grpId="1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D5D1C4E3-C552-4833-9F50-F0756311EF7F}"/>
              </a:ext>
            </a:extLst>
          </p:cNvPr>
          <p:cNvSpPr txBox="1"/>
          <p:nvPr/>
        </p:nvSpPr>
        <p:spPr>
          <a:xfrm>
            <a:off x="242835" y="291403"/>
            <a:ext cx="1170633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600" dirty="0"/>
              <a:t>Read </a:t>
            </a:r>
            <a:r>
              <a:rPr lang="hr-HR" sz="2600" dirty="0" err="1"/>
              <a:t>your</a:t>
            </a:r>
            <a:r>
              <a:rPr lang="hr-HR" sz="2600" dirty="0"/>
              <a:t> </a:t>
            </a:r>
            <a:r>
              <a:rPr lang="hr-HR" sz="2600" dirty="0" err="1"/>
              <a:t>answers</a:t>
            </a:r>
            <a:r>
              <a:rPr lang="hr-HR" sz="2600" dirty="0"/>
              <a:t> to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questions</a:t>
            </a:r>
            <a:r>
              <a:rPr lang="hr-HR" sz="2600" dirty="0"/>
              <a:t> </a:t>
            </a:r>
            <a:r>
              <a:rPr lang="hr-HR" sz="2600" dirty="0" err="1"/>
              <a:t>from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texts</a:t>
            </a:r>
            <a:r>
              <a:rPr lang="hr-HR" sz="2600" dirty="0"/>
              <a:t> </a:t>
            </a:r>
            <a:r>
              <a:rPr lang="hr-HR" sz="2600" dirty="0" err="1"/>
              <a:t>once</a:t>
            </a:r>
            <a:r>
              <a:rPr lang="hr-HR" sz="2600" dirty="0"/>
              <a:t> </a:t>
            </a:r>
            <a:r>
              <a:rPr lang="hr-HR" sz="2600" dirty="0" err="1"/>
              <a:t>again</a:t>
            </a:r>
            <a:r>
              <a:rPr lang="hr-HR" sz="2600" dirty="0"/>
              <a:t>.</a:t>
            </a:r>
          </a:p>
          <a:p>
            <a:pPr algn="ctr"/>
            <a:endParaRPr lang="hr-HR" sz="2600" i="1" dirty="0"/>
          </a:p>
          <a:p>
            <a:pPr algn="ctr"/>
            <a:endParaRPr lang="hr-HR" sz="2600" i="1" dirty="0"/>
          </a:p>
          <a:p>
            <a:pPr algn="ctr"/>
            <a:r>
              <a:rPr lang="hr-HR" sz="2600" b="1" dirty="0"/>
              <a:t>Daisy </a:t>
            </a:r>
            <a:r>
              <a:rPr lang="hr-HR" sz="2600" b="1" dirty="0" err="1"/>
              <a:t>is</a:t>
            </a:r>
            <a:r>
              <a:rPr lang="hr-HR" sz="2600" b="1" dirty="0"/>
              <a:t> </a:t>
            </a:r>
            <a:r>
              <a:rPr lang="hr-HR" sz="2600" b="1" dirty="0" err="1"/>
              <a:t>taking</a:t>
            </a:r>
            <a:r>
              <a:rPr lang="hr-HR" sz="2600" b="1" dirty="0"/>
              <a:t> a </a:t>
            </a:r>
            <a:r>
              <a:rPr lang="hr-HR" sz="2600" b="1" dirty="0" err="1"/>
              <a:t>photo</a:t>
            </a:r>
            <a:r>
              <a:rPr lang="hr-HR" sz="2600" b="1" dirty="0"/>
              <a:t>.</a:t>
            </a:r>
          </a:p>
          <a:p>
            <a:pPr algn="ctr"/>
            <a:endParaRPr lang="hr-HR" sz="2600" dirty="0"/>
          </a:p>
          <a:p>
            <a:pPr algn="ctr"/>
            <a:r>
              <a:rPr lang="hr-HR" sz="2600" b="1" dirty="0" err="1"/>
              <a:t>Clive</a:t>
            </a:r>
            <a:r>
              <a:rPr lang="hr-HR" sz="2600" b="1" dirty="0"/>
              <a:t> </a:t>
            </a:r>
            <a:r>
              <a:rPr lang="hr-HR" sz="2600" b="1" dirty="0" err="1"/>
              <a:t>is</a:t>
            </a:r>
            <a:r>
              <a:rPr lang="hr-HR" sz="2600" b="1" dirty="0"/>
              <a:t> </a:t>
            </a:r>
            <a:r>
              <a:rPr lang="hr-HR" sz="2600" b="1" dirty="0" err="1"/>
              <a:t>hiking</a:t>
            </a:r>
            <a:r>
              <a:rPr lang="hr-HR" sz="2600" b="1" dirty="0"/>
              <a:t>.</a:t>
            </a:r>
          </a:p>
          <a:p>
            <a:pPr algn="ctr"/>
            <a:endParaRPr lang="hr-HR" sz="2600" dirty="0"/>
          </a:p>
          <a:p>
            <a:pPr algn="ctr"/>
            <a:r>
              <a:rPr lang="hr-HR" sz="2600" b="1" dirty="0"/>
              <a:t>Amy </a:t>
            </a:r>
            <a:r>
              <a:rPr lang="hr-HR" sz="2600" b="1" dirty="0" err="1"/>
              <a:t>is</a:t>
            </a:r>
            <a:r>
              <a:rPr lang="hr-HR" sz="2600" b="1" dirty="0"/>
              <a:t> </a:t>
            </a:r>
            <a:r>
              <a:rPr lang="hr-HR" sz="2600" b="1" dirty="0" err="1"/>
              <a:t>riding</a:t>
            </a:r>
            <a:r>
              <a:rPr lang="hr-HR" sz="2600" b="1" dirty="0"/>
              <a:t> a </a:t>
            </a:r>
            <a:r>
              <a:rPr lang="hr-HR" sz="2600" b="1" dirty="0" err="1"/>
              <a:t>camel</a:t>
            </a:r>
            <a:r>
              <a:rPr lang="hr-HR" sz="2600" b="1" dirty="0"/>
              <a:t>.</a:t>
            </a:r>
          </a:p>
          <a:p>
            <a:pPr algn="ctr"/>
            <a:endParaRPr lang="hr-HR" sz="2600" dirty="0"/>
          </a:p>
          <a:p>
            <a:pPr algn="ctr"/>
            <a:r>
              <a:rPr lang="hr-HR" sz="2600" dirty="0" err="1"/>
              <a:t>Underline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verbs</a:t>
            </a:r>
            <a:r>
              <a:rPr lang="hr-HR" sz="2600" dirty="0"/>
              <a:t> </a:t>
            </a:r>
            <a:r>
              <a:rPr lang="hr-HR" sz="2600" dirty="0" err="1"/>
              <a:t>in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sentences</a:t>
            </a:r>
            <a:r>
              <a:rPr lang="hr-HR" sz="2600" dirty="0"/>
              <a:t>.</a:t>
            </a:r>
            <a:endParaRPr lang="hr-HR" sz="2600" i="1" dirty="0"/>
          </a:p>
          <a:p>
            <a:pPr algn="ctr"/>
            <a:endParaRPr lang="hr-HR" sz="2600" i="1" dirty="0"/>
          </a:p>
          <a:p>
            <a:pPr algn="ctr"/>
            <a:endParaRPr lang="hr-HR" sz="2600" i="1" dirty="0"/>
          </a:p>
        </p:txBody>
      </p:sp>
      <p:cxnSp>
        <p:nvCxnSpPr>
          <p:cNvPr id="5" name="Ravni poveznik 4">
            <a:extLst>
              <a:ext uri="{FF2B5EF4-FFF2-40B4-BE49-F238E27FC236}">
                <a16:creationId xmlns:a16="http://schemas.microsoft.com/office/drawing/2014/main" id="{8924ED1C-8B94-4399-BA96-A1A7AC9A94B7}"/>
              </a:ext>
            </a:extLst>
          </p:cNvPr>
          <p:cNvCxnSpPr>
            <a:cxnSpLocks/>
          </p:cNvCxnSpPr>
          <p:nvPr/>
        </p:nvCxnSpPr>
        <p:spPr>
          <a:xfrm>
            <a:off x="5918479" y="2724778"/>
            <a:ext cx="1085222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ni poveznik 6">
            <a:extLst>
              <a:ext uri="{FF2B5EF4-FFF2-40B4-BE49-F238E27FC236}">
                <a16:creationId xmlns:a16="http://schemas.microsoft.com/office/drawing/2014/main" id="{23D6C563-85B3-4F82-B733-AE2F4C161D76}"/>
              </a:ext>
            </a:extLst>
          </p:cNvPr>
          <p:cNvCxnSpPr>
            <a:cxnSpLocks/>
          </p:cNvCxnSpPr>
          <p:nvPr/>
        </p:nvCxnSpPr>
        <p:spPr>
          <a:xfrm>
            <a:off x="5447882" y="1912536"/>
            <a:ext cx="1085222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ni poveznik 7">
            <a:extLst>
              <a:ext uri="{FF2B5EF4-FFF2-40B4-BE49-F238E27FC236}">
                <a16:creationId xmlns:a16="http://schemas.microsoft.com/office/drawing/2014/main" id="{47DEE0D2-D5B7-4C60-A388-CC3D49FE6C09}"/>
              </a:ext>
            </a:extLst>
          </p:cNvPr>
          <p:cNvCxnSpPr>
            <a:cxnSpLocks/>
          </p:cNvCxnSpPr>
          <p:nvPr/>
        </p:nvCxnSpPr>
        <p:spPr>
          <a:xfrm>
            <a:off x="5375868" y="3462494"/>
            <a:ext cx="1085222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D544AAFB-7136-4B36-98C8-2F3937DEC0A6}"/>
              </a:ext>
            </a:extLst>
          </p:cNvPr>
          <p:cNvSpPr txBox="1"/>
          <p:nvPr/>
        </p:nvSpPr>
        <p:spPr>
          <a:xfrm>
            <a:off x="321547" y="5178252"/>
            <a:ext cx="75061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What</a:t>
            </a:r>
            <a:r>
              <a:rPr lang="hr-HR" sz="2600" dirty="0"/>
              <a:t> </a:t>
            </a:r>
            <a:r>
              <a:rPr lang="hr-HR" sz="2600" dirty="0" err="1"/>
              <a:t>tense</a:t>
            </a:r>
            <a:r>
              <a:rPr lang="hr-HR" sz="2600" dirty="0"/>
              <a:t> </a:t>
            </a:r>
            <a:r>
              <a:rPr lang="hr-HR" sz="2600" dirty="0" err="1"/>
              <a:t>is</a:t>
            </a:r>
            <a:r>
              <a:rPr lang="hr-HR" sz="2600" dirty="0"/>
              <a:t> </a:t>
            </a:r>
            <a:r>
              <a:rPr lang="hr-HR" sz="2600" dirty="0" err="1"/>
              <a:t>used</a:t>
            </a:r>
            <a:r>
              <a:rPr lang="hr-HR" sz="2600" dirty="0"/>
              <a:t> </a:t>
            </a:r>
            <a:r>
              <a:rPr lang="hr-HR" sz="2600" dirty="0" err="1"/>
              <a:t>in</a:t>
            </a:r>
            <a:r>
              <a:rPr lang="hr-HR" sz="2600" dirty="0"/>
              <a:t> </a:t>
            </a:r>
            <a:r>
              <a:rPr lang="hr-HR" sz="2600" dirty="0" err="1"/>
              <a:t>these</a:t>
            </a:r>
            <a:r>
              <a:rPr lang="hr-HR" sz="2600" dirty="0"/>
              <a:t> </a:t>
            </a:r>
            <a:r>
              <a:rPr lang="hr-HR" sz="2600" dirty="0" err="1"/>
              <a:t>sentences</a:t>
            </a:r>
            <a:r>
              <a:rPr lang="hr-HR" sz="2600" dirty="0"/>
              <a:t>?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7C7FFA24-70C3-4BD8-9A4F-7E025C21B0B6}"/>
              </a:ext>
            </a:extLst>
          </p:cNvPr>
          <p:cNvSpPr txBox="1"/>
          <p:nvPr/>
        </p:nvSpPr>
        <p:spPr>
          <a:xfrm>
            <a:off x="6461090" y="5158154"/>
            <a:ext cx="43140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>
                <a:solidFill>
                  <a:srgbClr val="FF0000"/>
                </a:solidFill>
              </a:rPr>
              <a:t>The</a:t>
            </a:r>
            <a:r>
              <a:rPr lang="hr-HR" sz="2600" dirty="0">
                <a:solidFill>
                  <a:srgbClr val="FF0000"/>
                </a:solidFill>
              </a:rPr>
              <a:t> </a:t>
            </a:r>
            <a:r>
              <a:rPr lang="hr-HR" sz="2600" dirty="0" err="1">
                <a:solidFill>
                  <a:srgbClr val="FF0000"/>
                </a:solidFill>
              </a:rPr>
              <a:t>present</a:t>
            </a:r>
            <a:r>
              <a:rPr lang="hr-HR" sz="2600" dirty="0">
                <a:solidFill>
                  <a:srgbClr val="FF0000"/>
                </a:solidFill>
              </a:rPr>
              <a:t> </a:t>
            </a:r>
            <a:r>
              <a:rPr lang="hr-HR" sz="2600" dirty="0" err="1">
                <a:solidFill>
                  <a:srgbClr val="FF0000"/>
                </a:solidFill>
              </a:rPr>
              <a:t>continuous</a:t>
            </a:r>
            <a:r>
              <a:rPr lang="hr-HR" sz="2600" dirty="0">
                <a:solidFill>
                  <a:srgbClr val="FF0000"/>
                </a:solidFill>
              </a:rPr>
              <a:t> </a:t>
            </a:r>
            <a:r>
              <a:rPr lang="hr-HR" sz="2600" dirty="0" err="1">
                <a:solidFill>
                  <a:srgbClr val="FF0000"/>
                </a:solidFill>
              </a:rPr>
              <a:t>tense</a:t>
            </a:r>
            <a:r>
              <a:rPr lang="hr-HR" sz="26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470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D5D1C4E3-C552-4833-9F50-F0756311EF7F}"/>
              </a:ext>
            </a:extLst>
          </p:cNvPr>
          <p:cNvSpPr txBox="1"/>
          <p:nvPr/>
        </p:nvSpPr>
        <p:spPr>
          <a:xfrm>
            <a:off x="242835" y="291403"/>
            <a:ext cx="11706330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sz="2600" b="1" dirty="0"/>
              <a:t>Daisy </a:t>
            </a:r>
            <a:r>
              <a:rPr lang="hr-HR" sz="2600" b="1" dirty="0" err="1"/>
              <a:t>is</a:t>
            </a:r>
            <a:r>
              <a:rPr lang="hr-HR" sz="2600" b="1" dirty="0"/>
              <a:t> </a:t>
            </a:r>
            <a:r>
              <a:rPr lang="hr-HR" sz="2600" b="1" dirty="0" err="1"/>
              <a:t>taking</a:t>
            </a:r>
            <a:r>
              <a:rPr lang="hr-HR" sz="2600" b="1" dirty="0"/>
              <a:t> a </a:t>
            </a:r>
            <a:r>
              <a:rPr lang="hr-HR" sz="2600" b="1" dirty="0" err="1"/>
              <a:t>photo</a:t>
            </a:r>
            <a:r>
              <a:rPr lang="hr-HR" sz="2600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hr-HR" sz="2600" b="1" dirty="0" err="1"/>
              <a:t>Clive</a:t>
            </a:r>
            <a:r>
              <a:rPr lang="hr-HR" sz="2600" b="1" dirty="0"/>
              <a:t> </a:t>
            </a:r>
            <a:r>
              <a:rPr lang="hr-HR" sz="2600" b="1" dirty="0" err="1"/>
              <a:t>is</a:t>
            </a:r>
            <a:r>
              <a:rPr lang="hr-HR" sz="2600" b="1" dirty="0"/>
              <a:t> </a:t>
            </a:r>
            <a:r>
              <a:rPr lang="hr-HR" sz="2600" b="1" dirty="0" err="1"/>
              <a:t>hiking</a:t>
            </a:r>
            <a:r>
              <a:rPr lang="hr-HR" sz="2600" b="1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hr-HR" sz="2600" b="1" dirty="0"/>
              <a:t>Amy </a:t>
            </a:r>
            <a:r>
              <a:rPr lang="hr-HR" sz="2600" b="1" dirty="0" err="1"/>
              <a:t>is</a:t>
            </a:r>
            <a:r>
              <a:rPr lang="hr-HR" sz="2600" b="1" dirty="0"/>
              <a:t> </a:t>
            </a:r>
            <a:r>
              <a:rPr lang="hr-HR" sz="2600" b="1" dirty="0" err="1"/>
              <a:t>riding</a:t>
            </a:r>
            <a:r>
              <a:rPr lang="hr-HR" sz="2600" b="1" dirty="0"/>
              <a:t> a </a:t>
            </a:r>
            <a:r>
              <a:rPr lang="hr-HR" sz="2600" b="1" dirty="0" err="1"/>
              <a:t>camel</a:t>
            </a:r>
            <a:r>
              <a:rPr lang="hr-HR" sz="2600" b="1" dirty="0"/>
              <a:t>.</a:t>
            </a:r>
          </a:p>
          <a:p>
            <a:pPr algn="ctr">
              <a:lnSpc>
                <a:spcPct val="150000"/>
              </a:lnSpc>
            </a:pPr>
            <a:endParaRPr lang="hr-HR" sz="2600" i="1" dirty="0"/>
          </a:p>
          <a:p>
            <a:pPr algn="ctr">
              <a:lnSpc>
                <a:spcPct val="150000"/>
              </a:lnSpc>
            </a:pPr>
            <a:r>
              <a:rPr lang="hr-HR" sz="2600" dirty="0" err="1"/>
              <a:t>When</a:t>
            </a:r>
            <a:r>
              <a:rPr lang="hr-HR" sz="2600" dirty="0"/>
              <a:t> do </a:t>
            </a:r>
            <a:r>
              <a:rPr lang="hr-HR" sz="2600" dirty="0" err="1"/>
              <a:t>we</a:t>
            </a:r>
            <a:r>
              <a:rPr lang="hr-HR" sz="2600" dirty="0"/>
              <a:t> use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present</a:t>
            </a:r>
            <a:r>
              <a:rPr lang="hr-HR" sz="2600" dirty="0"/>
              <a:t> </a:t>
            </a:r>
            <a:r>
              <a:rPr lang="hr-HR" sz="2600" dirty="0" err="1"/>
              <a:t>continuous</a:t>
            </a:r>
            <a:r>
              <a:rPr lang="hr-HR" sz="2600" dirty="0"/>
              <a:t> </a:t>
            </a:r>
            <a:r>
              <a:rPr lang="hr-HR" sz="2600" dirty="0" err="1"/>
              <a:t>tense</a:t>
            </a:r>
            <a:r>
              <a:rPr lang="hr-HR" sz="2600" dirty="0"/>
              <a:t>?</a:t>
            </a:r>
          </a:p>
          <a:p>
            <a:pPr algn="ctr"/>
            <a:endParaRPr lang="hr-HR" sz="2600" i="1" dirty="0"/>
          </a:p>
        </p:txBody>
      </p:sp>
      <p:cxnSp>
        <p:nvCxnSpPr>
          <p:cNvPr id="5" name="Ravni poveznik 4">
            <a:extLst>
              <a:ext uri="{FF2B5EF4-FFF2-40B4-BE49-F238E27FC236}">
                <a16:creationId xmlns:a16="http://schemas.microsoft.com/office/drawing/2014/main" id="{8924ED1C-8B94-4399-BA96-A1A7AC9A94B7}"/>
              </a:ext>
            </a:extLst>
          </p:cNvPr>
          <p:cNvCxnSpPr>
            <a:cxnSpLocks/>
          </p:cNvCxnSpPr>
          <p:nvPr/>
        </p:nvCxnSpPr>
        <p:spPr>
          <a:xfrm>
            <a:off x="5918479" y="1468734"/>
            <a:ext cx="1085222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ni poveznik 6">
            <a:extLst>
              <a:ext uri="{FF2B5EF4-FFF2-40B4-BE49-F238E27FC236}">
                <a16:creationId xmlns:a16="http://schemas.microsoft.com/office/drawing/2014/main" id="{23D6C563-85B3-4F82-B733-AE2F4C161D76}"/>
              </a:ext>
            </a:extLst>
          </p:cNvPr>
          <p:cNvCxnSpPr>
            <a:cxnSpLocks/>
          </p:cNvCxnSpPr>
          <p:nvPr/>
        </p:nvCxnSpPr>
        <p:spPr>
          <a:xfrm>
            <a:off x="5375868" y="857459"/>
            <a:ext cx="1085222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ni poveznik 7">
            <a:extLst>
              <a:ext uri="{FF2B5EF4-FFF2-40B4-BE49-F238E27FC236}">
                <a16:creationId xmlns:a16="http://schemas.microsoft.com/office/drawing/2014/main" id="{47DEE0D2-D5B7-4C60-A388-CC3D49FE6C09}"/>
              </a:ext>
            </a:extLst>
          </p:cNvPr>
          <p:cNvCxnSpPr>
            <a:cxnSpLocks/>
          </p:cNvCxnSpPr>
          <p:nvPr/>
        </p:nvCxnSpPr>
        <p:spPr>
          <a:xfrm>
            <a:off x="5285433" y="2015532"/>
            <a:ext cx="1085222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niOkvir 9">
            <a:extLst>
              <a:ext uri="{FF2B5EF4-FFF2-40B4-BE49-F238E27FC236}">
                <a16:creationId xmlns:a16="http://schemas.microsoft.com/office/drawing/2014/main" id="{918CDE36-08FE-4D96-A677-D1244360653E}"/>
              </a:ext>
            </a:extLst>
          </p:cNvPr>
          <p:cNvSpPr txBox="1"/>
          <p:nvPr/>
        </p:nvSpPr>
        <p:spPr>
          <a:xfrm>
            <a:off x="725157" y="3593528"/>
            <a:ext cx="110917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We</a:t>
            </a:r>
            <a:r>
              <a:rPr lang="hr-HR" sz="2600" dirty="0"/>
              <a:t> use </a:t>
            </a:r>
            <a:r>
              <a:rPr lang="hr-HR" sz="2600" dirty="0" err="1">
                <a:solidFill>
                  <a:srgbClr val="FF0000"/>
                </a:solidFill>
              </a:rPr>
              <a:t>the</a:t>
            </a:r>
            <a:r>
              <a:rPr lang="hr-HR" sz="2600" dirty="0">
                <a:solidFill>
                  <a:srgbClr val="FF0000"/>
                </a:solidFill>
              </a:rPr>
              <a:t> </a:t>
            </a:r>
            <a:r>
              <a:rPr lang="hr-HR" sz="2600" dirty="0" err="1">
                <a:solidFill>
                  <a:srgbClr val="FF0000"/>
                </a:solidFill>
              </a:rPr>
              <a:t>present</a:t>
            </a:r>
            <a:r>
              <a:rPr lang="hr-HR" sz="2600" dirty="0">
                <a:solidFill>
                  <a:srgbClr val="FF0000"/>
                </a:solidFill>
              </a:rPr>
              <a:t> </a:t>
            </a:r>
            <a:r>
              <a:rPr lang="hr-HR" sz="2600" dirty="0" err="1">
                <a:solidFill>
                  <a:srgbClr val="FF0000"/>
                </a:solidFill>
              </a:rPr>
              <a:t>continuous</a:t>
            </a:r>
            <a:r>
              <a:rPr lang="hr-HR" sz="2600" dirty="0">
                <a:solidFill>
                  <a:srgbClr val="FF0000"/>
                </a:solidFill>
              </a:rPr>
              <a:t> </a:t>
            </a:r>
            <a:r>
              <a:rPr lang="hr-HR" sz="2600" dirty="0" err="1">
                <a:solidFill>
                  <a:srgbClr val="FF0000"/>
                </a:solidFill>
              </a:rPr>
              <a:t>tense</a:t>
            </a:r>
            <a:r>
              <a:rPr lang="hr-HR" sz="2600" dirty="0">
                <a:solidFill>
                  <a:srgbClr val="FF0000"/>
                </a:solidFill>
              </a:rPr>
              <a:t> </a:t>
            </a:r>
            <a:r>
              <a:rPr lang="hr-HR" sz="2600" dirty="0"/>
              <a:t>to talk </a:t>
            </a:r>
            <a:r>
              <a:rPr lang="hr-HR" sz="2600" dirty="0" err="1"/>
              <a:t>about</a:t>
            </a:r>
            <a:r>
              <a:rPr lang="hr-HR" sz="2600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600" dirty="0" err="1">
                <a:solidFill>
                  <a:srgbClr val="FF0000"/>
                </a:solidFill>
              </a:rPr>
              <a:t>actions</a:t>
            </a:r>
            <a:r>
              <a:rPr lang="hr-HR" sz="2600" dirty="0">
                <a:solidFill>
                  <a:srgbClr val="FF0000"/>
                </a:solidFill>
              </a:rPr>
              <a:t> </a:t>
            </a:r>
            <a:r>
              <a:rPr lang="hr-HR" sz="2600" dirty="0" err="1">
                <a:solidFill>
                  <a:srgbClr val="FF0000"/>
                </a:solidFill>
              </a:rPr>
              <a:t>that</a:t>
            </a:r>
            <a:r>
              <a:rPr lang="hr-HR" sz="2600" dirty="0">
                <a:solidFill>
                  <a:srgbClr val="FF0000"/>
                </a:solidFill>
              </a:rPr>
              <a:t> are </a:t>
            </a:r>
            <a:r>
              <a:rPr lang="hr-HR" sz="2600" dirty="0" err="1">
                <a:solidFill>
                  <a:srgbClr val="FF0000"/>
                </a:solidFill>
              </a:rPr>
              <a:t>happening</a:t>
            </a:r>
            <a:r>
              <a:rPr lang="hr-HR" sz="2600" dirty="0">
                <a:solidFill>
                  <a:srgbClr val="FF0000"/>
                </a:solidFill>
              </a:rPr>
              <a:t> </a:t>
            </a:r>
            <a:r>
              <a:rPr lang="hr-HR" sz="2600" dirty="0" err="1">
                <a:solidFill>
                  <a:srgbClr val="FF0000"/>
                </a:solidFill>
              </a:rPr>
              <a:t>now</a:t>
            </a:r>
            <a:endParaRPr lang="hr-HR" sz="26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hr-HR" sz="2800" i="1" dirty="0"/>
          </a:p>
        </p:txBody>
      </p:sp>
    </p:spTree>
    <p:extLst>
      <p:ext uri="{BB962C8B-B14F-4D97-AF65-F5344CB8AC3E}">
        <p14:creationId xmlns:p14="http://schemas.microsoft.com/office/powerpoint/2010/main" val="270049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7812</TotalTime>
  <Words>546</Words>
  <Application>Microsoft Office PowerPoint</Application>
  <PresentationFormat>Widescreen</PresentationFormat>
  <Paragraphs>121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UNIT 6:  Around the world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Who am I?</dc:title>
  <dc:creator>Marina Komadina</dc:creator>
  <cp:lastModifiedBy>Sanja Ivoš</cp:lastModifiedBy>
  <cp:revision>315</cp:revision>
  <dcterms:created xsi:type="dcterms:W3CDTF">2020-09-19T11:02:00Z</dcterms:created>
  <dcterms:modified xsi:type="dcterms:W3CDTF">2022-09-23T08:23:09Z</dcterms:modified>
</cp:coreProperties>
</file>